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1"/>
  </p:notesMasterIdLst>
  <p:handoutMasterIdLst>
    <p:handoutMasterId r:id="rId92"/>
  </p:handoutMasterIdLst>
  <p:sldIdLst>
    <p:sldId id="369" r:id="rId2"/>
    <p:sldId id="370" r:id="rId3"/>
    <p:sldId id="372" r:id="rId4"/>
    <p:sldId id="373" r:id="rId5"/>
    <p:sldId id="374" r:id="rId6"/>
    <p:sldId id="375" r:id="rId7"/>
    <p:sldId id="376" r:id="rId8"/>
    <p:sldId id="377" r:id="rId9"/>
    <p:sldId id="378" r:id="rId10"/>
    <p:sldId id="379" r:id="rId11"/>
    <p:sldId id="380" r:id="rId12"/>
    <p:sldId id="381" r:id="rId13"/>
    <p:sldId id="382" r:id="rId14"/>
    <p:sldId id="383" r:id="rId15"/>
    <p:sldId id="384" r:id="rId16"/>
    <p:sldId id="385" r:id="rId17"/>
    <p:sldId id="386" r:id="rId18"/>
    <p:sldId id="387" r:id="rId19"/>
    <p:sldId id="388" r:id="rId20"/>
    <p:sldId id="389" r:id="rId21"/>
    <p:sldId id="390" r:id="rId22"/>
    <p:sldId id="391" r:id="rId23"/>
    <p:sldId id="392" r:id="rId24"/>
    <p:sldId id="290" r:id="rId25"/>
    <p:sldId id="291" r:id="rId26"/>
    <p:sldId id="366" r:id="rId27"/>
    <p:sldId id="293" r:id="rId28"/>
    <p:sldId id="295" r:id="rId29"/>
    <p:sldId id="367" r:id="rId30"/>
    <p:sldId id="298" r:id="rId31"/>
    <p:sldId id="299" r:id="rId32"/>
    <p:sldId id="297" r:id="rId33"/>
    <p:sldId id="300" r:id="rId34"/>
    <p:sldId id="301" r:id="rId35"/>
    <p:sldId id="302" r:id="rId36"/>
    <p:sldId id="303" r:id="rId37"/>
    <p:sldId id="304" r:id="rId38"/>
    <p:sldId id="305" r:id="rId39"/>
    <p:sldId id="306" r:id="rId40"/>
    <p:sldId id="310" r:id="rId41"/>
    <p:sldId id="309" r:id="rId42"/>
    <p:sldId id="311" r:id="rId43"/>
    <p:sldId id="312" r:id="rId44"/>
    <p:sldId id="313" r:id="rId45"/>
    <p:sldId id="365" r:id="rId46"/>
    <p:sldId id="364" r:id="rId47"/>
    <p:sldId id="363" r:id="rId48"/>
    <p:sldId id="362" r:id="rId49"/>
    <p:sldId id="319" r:id="rId50"/>
    <p:sldId id="393" r:id="rId51"/>
    <p:sldId id="395" r:id="rId52"/>
    <p:sldId id="396" r:id="rId53"/>
    <p:sldId id="397" r:id="rId54"/>
    <p:sldId id="398" r:id="rId55"/>
    <p:sldId id="399" r:id="rId56"/>
    <p:sldId id="400" r:id="rId57"/>
    <p:sldId id="401" r:id="rId58"/>
    <p:sldId id="402" r:id="rId59"/>
    <p:sldId id="403" r:id="rId60"/>
    <p:sldId id="404" r:id="rId61"/>
    <p:sldId id="405" r:id="rId62"/>
    <p:sldId id="406" r:id="rId63"/>
    <p:sldId id="407" r:id="rId64"/>
    <p:sldId id="408" r:id="rId65"/>
    <p:sldId id="409" r:id="rId66"/>
    <p:sldId id="410" r:id="rId67"/>
    <p:sldId id="411" r:id="rId68"/>
    <p:sldId id="412" r:id="rId69"/>
    <p:sldId id="338" r:id="rId70"/>
    <p:sldId id="339" r:id="rId71"/>
    <p:sldId id="340" r:id="rId72"/>
    <p:sldId id="341" r:id="rId73"/>
    <p:sldId id="343" r:id="rId74"/>
    <p:sldId id="345" r:id="rId75"/>
    <p:sldId id="346" r:id="rId76"/>
    <p:sldId id="347" r:id="rId77"/>
    <p:sldId id="348" r:id="rId78"/>
    <p:sldId id="350" r:id="rId79"/>
    <p:sldId id="368" r:id="rId80"/>
    <p:sldId id="351" r:id="rId81"/>
    <p:sldId id="352" r:id="rId82"/>
    <p:sldId id="354" r:id="rId83"/>
    <p:sldId id="355" r:id="rId84"/>
    <p:sldId id="356" r:id="rId85"/>
    <p:sldId id="357" r:id="rId86"/>
    <p:sldId id="358" r:id="rId87"/>
    <p:sldId id="359" r:id="rId88"/>
    <p:sldId id="360" r:id="rId89"/>
    <p:sldId id="361" r:id="rId90"/>
  </p:sldIdLst>
  <p:sldSz cx="6858000" cy="9906000" type="A4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4648043-07C0-4CA6-B392-7C55FA26DC9F}">
          <p14:sldIdLst>
            <p14:sldId id="369"/>
            <p14:sldId id="370"/>
            <p14:sldId id="372"/>
            <p14:sldId id="373"/>
            <p14:sldId id="374"/>
            <p14:sldId id="375"/>
            <p14:sldId id="376"/>
            <p14:sldId id="377"/>
            <p14:sldId id="378"/>
            <p14:sldId id="379"/>
            <p14:sldId id="380"/>
            <p14:sldId id="381"/>
            <p14:sldId id="382"/>
            <p14:sldId id="383"/>
            <p14:sldId id="384"/>
            <p14:sldId id="385"/>
            <p14:sldId id="386"/>
            <p14:sldId id="387"/>
            <p14:sldId id="388"/>
            <p14:sldId id="389"/>
            <p14:sldId id="390"/>
            <p14:sldId id="391"/>
            <p14:sldId id="392"/>
            <p14:sldId id="290"/>
            <p14:sldId id="291"/>
            <p14:sldId id="366"/>
            <p14:sldId id="293"/>
            <p14:sldId id="295"/>
            <p14:sldId id="367"/>
            <p14:sldId id="298"/>
            <p14:sldId id="299"/>
            <p14:sldId id="297"/>
            <p14:sldId id="300"/>
            <p14:sldId id="301"/>
            <p14:sldId id="302"/>
            <p14:sldId id="303"/>
            <p14:sldId id="304"/>
            <p14:sldId id="305"/>
            <p14:sldId id="306"/>
            <p14:sldId id="310"/>
            <p14:sldId id="309"/>
            <p14:sldId id="311"/>
            <p14:sldId id="312"/>
            <p14:sldId id="313"/>
            <p14:sldId id="365"/>
            <p14:sldId id="364"/>
            <p14:sldId id="363"/>
            <p14:sldId id="362"/>
            <p14:sldId id="319"/>
            <p14:sldId id="393"/>
            <p14:sldId id="395"/>
            <p14:sldId id="396"/>
            <p14:sldId id="397"/>
            <p14:sldId id="398"/>
            <p14:sldId id="399"/>
            <p14:sldId id="400"/>
            <p14:sldId id="401"/>
            <p14:sldId id="402"/>
            <p14:sldId id="403"/>
            <p14:sldId id="404"/>
            <p14:sldId id="405"/>
            <p14:sldId id="406"/>
            <p14:sldId id="407"/>
            <p14:sldId id="408"/>
            <p14:sldId id="409"/>
            <p14:sldId id="410"/>
            <p14:sldId id="411"/>
            <p14:sldId id="412"/>
            <p14:sldId id="338"/>
            <p14:sldId id="339"/>
            <p14:sldId id="340"/>
            <p14:sldId id="341"/>
            <p14:sldId id="343"/>
            <p14:sldId id="345"/>
            <p14:sldId id="346"/>
            <p14:sldId id="347"/>
            <p14:sldId id="348"/>
            <p14:sldId id="350"/>
            <p14:sldId id="368"/>
            <p14:sldId id="351"/>
            <p14:sldId id="352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</p14:sldIdLst>
        </p14:section>
        <p14:section name="Раздел без заголовка" id="{C818E9B1-6F3E-4E1D-B9D1-716BC4362060}">
          <p14:sldIdLst/>
        </p14:section>
        <p14:section name="Раздел без заголовка" id="{869467EE-0CCB-4577-8CB1-DBA43D131BBE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BDE4"/>
    <a:srgbClr val="006600"/>
    <a:srgbClr val="D0DBF0"/>
    <a:srgbClr val="3E3235"/>
    <a:srgbClr val="3399FF"/>
    <a:srgbClr val="00CC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18" autoAdjust="0"/>
    <p:restoredTop sz="91000" autoAdjust="0"/>
  </p:normalViewPr>
  <p:slideViewPr>
    <p:cSldViewPr snapToGrid="0">
      <p:cViewPr varScale="1">
        <p:scale>
          <a:sx n="54" d="100"/>
          <a:sy n="54" d="100"/>
        </p:scale>
        <p:origin x="2784" y="86"/>
      </p:cViewPr>
      <p:guideLst/>
    </p:cSldViewPr>
  </p:slideViewPr>
  <p:outlineViewPr>
    <p:cViewPr>
      <p:scale>
        <a:sx n="33" d="100"/>
        <a:sy n="33" d="100"/>
      </p:scale>
      <p:origin x="0" y="-1470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7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24E1672-2C5E-4A59-A49C-BE365E80DB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2755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8A9DA43-1BF9-442C-84D5-864C234E990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1699" y="0"/>
            <a:ext cx="2984870" cy="502755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r">
              <a:defRPr sz="1200"/>
            </a:lvl1pPr>
          </a:lstStyle>
          <a:p>
            <a:fld id="{A50B43CB-6938-4689-938E-60142C6F5F82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3A1D395-2C0B-499C-85BE-67E3EFAE5A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517546"/>
            <a:ext cx="2984870" cy="502754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AE63222-776A-4593-9E44-4D4B340BAD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1699" y="9517546"/>
            <a:ext cx="2984870" cy="502754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r">
              <a:defRPr sz="1200"/>
            </a:lvl1pPr>
          </a:lstStyle>
          <a:p>
            <a:fld id="{8F926E8E-F2BB-48E4-A906-66360E7E29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516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2755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l">
              <a:defRPr sz="1200"/>
            </a:lvl1pPr>
          </a:lstStyle>
          <a:p>
            <a:endParaRPr lang="aa-ET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2755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r">
              <a:defRPr sz="1200"/>
            </a:lvl1pPr>
          </a:lstStyle>
          <a:p>
            <a:fld id="{575C68C3-9746-4846-8056-5CD088C4EDEA}" type="datetimeFigureOut">
              <a:rPr lang="aa-ET" smtClean="0"/>
              <a:t>01/21/2025</a:t>
            </a:fld>
            <a:endParaRPr lang="aa-ET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73300" y="1252538"/>
            <a:ext cx="23415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37" tIns="46218" rIns="92437" bIns="46218" rtlCol="0" anchor="ctr"/>
          <a:lstStyle/>
          <a:p>
            <a:endParaRPr lang="aa-ET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4"/>
          </a:xfrm>
          <a:prstGeom prst="rect">
            <a:avLst/>
          </a:prstGeom>
        </p:spPr>
        <p:txBody>
          <a:bodyPr vert="horz" lIns="92437" tIns="46218" rIns="92437" bIns="4621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aa-ET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517546"/>
            <a:ext cx="2984870" cy="502754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l">
              <a:defRPr sz="1200"/>
            </a:lvl1pPr>
          </a:lstStyle>
          <a:p>
            <a:endParaRPr lang="aa-ET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9" y="9517546"/>
            <a:ext cx="2984870" cy="502754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r">
              <a:defRPr sz="1200"/>
            </a:lvl1pPr>
          </a:lstStyle>
          <a:p>
            <a:fld id="{EF5B5BF5-A43A-469B-85DC-8F7897FB01F8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1235615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73300" y="1252538"/>
            <a:ext cx="2341563" cy="33813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a-ET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5B5BF5-A43A-469B-85DC-8F7897FB01F8}" type="slidenum">
              <a:rPr lang="aa-ET" smtClean="0">
                <a:solidFill>
                  <a:prstClr val="black"/>
                </a:solidFill>
              </a:rPr>
              <a:pPr/>
              <a:t>8</a:t>
            </a:fld>
            <a:endParaRPr lang="aa-E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813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a-ET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5B5BF5-A43A-469B-85DC-8F7897FB01F8}" type="slidenum">
              <a:rPr lang="aa-ET" smtClean="0">
                <a:solidFill>
                  <a:prstClr val="black"/>
                </a:solidFill>
              </a:rPr>
              <a:pPr/>
              <a:t>19</a:t>
            </a:fld>
            <a:endParaRPr lang="aa-E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421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a-ET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5B5BF5-A43A-469B-85DC-8F7897FB01F8}" type="slidenum">
              <a:rPr lang="aa-ET" smtClean="0">
                <a:solidFill>
                  <a:prstClr val="black"/>
                </a:solidFill>
              </a:rPr>
              <a:pPr/>
              <a:t>20</a:t>
            </a:fld>
            <a:endParaRPr lang="aa-E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043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B5BF5-A43A-469B-85DC-8F7897FB01F8}" type="slidenum">
              <a:rPr lang="aa-ET" smtClean="0"/>
              <a:t>26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76626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B5BF5-A43A-469B-85DC-8F7897FB01F8}" type="slidenum">
              <a:rPr lang="aa-ET" smtClean="0"/>
              <a:t>30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9442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B5BF5-A43A-469B-85DC-8F7897FB01F8}" type="slidenum">
              <a:rPr lang="aa-ET" smtClean="0"/>
              <a:t>34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2324517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B5BF5-A43A-469B-85DC-8F7897FB01F8}" type="slidenum">
              <a:rPr lang="aa-ET" smtClean="0"/>
              <a:t>45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16888547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5B5BF5-A43A-469B-85DC-8F7897FB01F8}" type="slidenum">
              <a:rPr lang="aa-ET" smtClean="0">
                <a:solidFill>
                  <a:prstClr val="black"/>
                </a:solidFill>
              </a:rPr>
              <a:pPr/>
              <a:t>50</a:t>
            </a:fld>
            <a:endParaRPr lang="aa-E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06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5E8A36-B945-4E43-A34C-668D2A4C3E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5"/>
          </a:xfrm>
        </p:spPr>
        <p:txBody>
          <a:bodyPr anchor="b"/>
          <a:lstStyle>
            <a:lvl1pPr algn="ctr">
              <a:defRPr sz="1066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7EFD59A-E1D3-49D9-BA6C-9B8D854799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4267"/>
            </a:lvl1pPr>
            <a:lvl2pPr marL="812801" indent="0" algn="ctr">
              <a:buNone/>
              <a:defRPr sz="3556"/>
            </a:lvl2pPr>
            <a:lvl3pPr marL="1625599" indent="0" algn="ctr">
              <a:buNone/>
              <a:defRPr sz="3200"/>
            </a:lvl3pPr>
            <a:lvl4pPr marL="2438400" indent="0" algn="ctr">
              <a:buNone/>
              <a:defRPr sz="2844"/>
            </a:lvl4pPr>
            <a:lvl5pPr marL="3251200" indent="0" algn="ctr">
              <a:buNone/>
              <a:defRPr sz="2844"/>
            </a:lvl5pPr>
            <a:lvl6pPr marL="4063999" indent="0" algn="ctr">
              <a:buNone/>
              <a:defRPr sz="2844"/>
            </a:lvl6pPr>
            <a:lvl7pPr marL="4876799" indent="0" algn="ctr">
              <a:buNone/>
              <a:defRPr sz="2844"/>
            </a:lvl7pPr>
            <a:lvl8pPr marL="5689600" indent="0" algn="ctr">
              <a:buNone/>
              <a:defRPr sz="2844"/>
            </a:lvl8pPr>
            <a:lvl9pPr marL="6502401" indent="0" algn="ctr">
              <a:buNone/>
              <a:defRPr sz="2844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C9B699-5F46-4AEF-8897-95E59D7D9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FAD78-C8FB-488C-B1B0-4F05D0F9FA0D}" type="datetimeFigureOut">
              <a:rPr lang="aa-ET" smtClean="0"/>
              <a:t>01/21/2025</a:t>
            </a:fld>
            <a:endParaRPr lang="aa-ET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80CE66-3DF5-465B-BFC4-441434DCE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9E700B-278D-4671-B373-7FBBD78CF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B2C2F-87D4-4DBE-9F25-DAF3A8B16EF4}" type="slidenum">
              <a:rPr lang="aa-ET" smtClean="0"/>
              <a:t>‹#›</a:t>
            </a:fld>
            <a:endParaRPr lang="aa-ET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4D1548B-17FA-40B9-982D-EF12776642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14603"/>
            <a:ext cx="6858000" cy="1091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9701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01251B-7CA9-4DED-A2FF-C3DA322631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14603"/>
            <a:ext cx="6858000" cy="1091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C504D1-2826-4700-AFAD-B5B91807F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70686A-EECD-4B15-9318-2618472DD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8781E4-BAE1-457A-8B97-30D6D6668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FAD78-C8FB-488C-B1B0-4F05D0F9FA0D}" type="datetimeFigureOut">
              <a:rPr lang="aa-ET" smtClean="0"/>
              <a:t>01/21/2025</a:t>
            </a:fld>
            <a:endParaRPr lang="aa-ET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B33A32-3329-4260-8A70-2A34D3B24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B4C5DA-C3D3-43B3-9CB1-52A9C993B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B2C2F-87D4-4DBE-9F25-DAF3A8B16EF4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4022013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3393F-96FE-4950-A4AF-841D71A8E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2" y="527408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E8AFA9-F92D-4025-8AAF-41C2651A7C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4" y="2428346"/>
            <a:ext cx="2901255" cy="1190095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01" indent="0">
              <a:buNone/>
              <a:defRPr sz="3556" b="1"/>
            </a:lvl2pPr>
            <a:lvl3pPr marL="1625599" indent="0">
              <a:buNone/>
              <a:defRPr sz="3200" b="1"/>
            </a:lvl3pPr>
            <a:lvl4pPr marL="2438400" indent="0">
              <a:buNone/>
              <a:defRPr sz="2844" b="1"/>
            </a:lvl4pPr>
            <a:lvl5pPr marL="3251200" indent="0">
              <a:buNone/>
              <a:defRPr sz="2844" b="1"/>
            </a:lvl5pPr>
            <a:lvl6pPr marL="4063999" indent="0">
              <a:buNone/>
              <a:defRPr sz="2844" b="1"/>
            </a:lvl6pPr>
            <a:lvl7pPr marL="4876799" indent="0">
              <a:buNone/>
              <a:defRPr sz="2844" b="1"/>
            </a:lvl7pPr>
            <a:lvl8pPr marL="5689600" indent="0">
              <a:buNone/>
              <a:defRPr sz="2844" b="1"/>
            </a:lvl8pPr>
            <a:lvl9pPr marL="6502401" indent="0">
              <a:buNone/>
              <a:defRPr sz="284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17D10D2-9442-4C9C-82C2-4A5D4BA028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4" y="3618443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FFA1F6C-2005-4449-9AD9-B21015243C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5" y="2428346"/>
            <a:ext cx="2915543" cy="1190095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01" indent="0">
              <a:buNone/>
              <a:defRPr sz="3556" b="1"/>
            </a:lvl2pPr>
            <a:lvl3pPr marL="1625599" indent="0">
              <a:buNone/>
              <a:defRPr sz="3200" b="1"/>
            </a:lvl3pPr>
            <a:lvl4pPr marL="2438400" indent="0">
              <a:buNone/>
              <a:defRPr sz="2844" b="1"/>
            </a:lvl4pPr>
            <a:lvl5pPr marL="3251200" indent="0">
              <a:buNone/>
              <a:defRPr sz="2844" b="1"/>
            </a:lvl5pPr>
            <a:lvl6pPr marL="4063999" indent="0">
              <a:buNone/>
              <a:defRPr sz="2844" b="1"/>
            </a:lvl6pPr>
            <a:lvl7pPr marL="4876799" indent="0">
              <a:buNone/>
              <a:defRPr sz="2844" b="1"/>
            </a:lvl7pPr>
            <a:lvl8pPr marL="5689600" indent="0">
              <a:buNone/>
              <a:defRPr sz="2844" b="1"/>
            </a:lvl8pPr>
            <a:lvl9pPr marL="6502401" indent="0">
              <a:buNone/>
              <a:defRPr sz="284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BBF2A3-0BC2-43D0-9A68-C9ABED45CB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5" y="3618443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DDAD118-D2A5-4A10-988C-47C6C0176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FAD78-C8FB-488C-B1B0-4F05D0F9FA0D}" type="datetimeFigureOut">
              <a:rPr lang="aa-ET" smtClean="0"/>
              <a:t>01/21/2025</a:t>
            </a:fld>
            <a:endParaRPr lang="aa-ET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1B7E6EF-2D02-4024-9EA9-42CA369C1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6CE2E13-D178-4451-8BEE-CD7DBF67D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B2C2F-87D4-4DBE-9F25-DAF3A8B16EF4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2318004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628718-F28B-4D9F-AAA5-A6FC36069A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60645"/>
            <a:ext cx="6858000" cy="2245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24030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628718-F28B-4D9F-AAA5-A6FC36069A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22641"/>
            <a:ext cx="6858000" cy="1383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1119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  <a:alpha val="2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C8EE59-49E3-477B-9DE1-43CBE7C9F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90" y="527408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6FB108-1653-45E0-A594-65D54E3190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90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F7C08C-B01D-496C-BA7D-07A6AFA46A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400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FAD78-C8FB-488C-B1B0-4F05D0F9FA0D}" type="datetimeFigureOut">
              <a:rPr lang="aa-ET" smtClean="0"/>
              <a:t>01/21/2025</a:t>
            </a:fld>
            <a:endParaRPr lang="aa-ET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B242FE-F5A7-4B1B-8D07-A6FCD586DB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5" y="9181400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a-ET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193DFB-50A7-4D05-A91A-E004C1E77C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400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B2C2F-87D4-4DBE-9F25-DAF3A8B16EF4}" type="slidenum">
              <a:rPr lang="aa-ET" smtClean="0"/>
              <a:t>‹#›</a:t>
            </a:fld>
            <a:endParaRPr lang="aa-ET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07C9954-3DF4-4CC4-B9E6-A04F57397FD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4" t="7975" r="7889" b="7315"/>
          <a:stretch/>
        </p:blipFill>
        <p:spPr>
          <a:xfrm>
            <a:off x="86526" y="305390"/>
            <a:ext cx="932560" cy="231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30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7" r:id="rId4"/>
    <p:sldLayoutId id="2147483674" r:id="rId5"/>
  </p:sldLayoutIdLst>
  <p:txStyles>
    <p:titleStyle>
      <a:lvl1pPr algn="l" defTabSz="1625599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00" indent="-406400" algn="l" defTabSz="1625599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201" indent="-406400" algn="l" defTabSz="162559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1999" indent="-406400" algn="l" defTabSz="162559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800" indent="-406400" algn="l" defTabSz="162559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1" indent="-406400" algn="l" defTabSz="162559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401" indent="-406400" algn="l" defTabSz="162559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3200" indent="-406400" algn="l" defTabSz="162559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6000" indent="-406400" algn="l" defTabSz="162559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801" indent="-406400" algn="l" defTabSz="162559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62559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01" algn="l" defTabSz="162559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599" algn="l" defTabSz="162559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400" algn="l" defTabSz="162559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200" algn="l" defTabSz="162559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999" algn="l" defTabSz="162559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799" algn="l" defTabSz="162559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600" algn="l" defTabSz="162559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401" algn="l" defTabSz="162559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Объект 2">
            <a:extLst>
              <a:ext uri="{FF2B5EF4-FFF2-40B4-BE49-F238E27FC236}">
                <a16:creationId xmlns:a16="http://schemas.microsoft.com/office/drawing/2014/main" id="{C3A9AB6E-81B2-48F2-86F6-2042650BC9E1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sz="5689" b="1"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5689" b="1" dirty="0"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Объект 2">
            <a:extLst>
              <a:ext uri="{FF2B5EF4-FFF2-40B4-BE49-F238E27FC236}">
                <a16:creationId xmlns:a16="http://schemas.microsoft.com/office/drawing/2014/main" id="{1ECF4833-760C-4A4D-8D5F-F74783A46DFB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sz="5689" b="1"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5689" b="1" dirty="0"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CF3F8A13-3B77-4B63-B525-66987838DE7A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sz="5689" b="1"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5689" b="1" dirty="0"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187CBC71-3670-4080-88DE-A57D4475D0ED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sz="5689" b="1"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5689" b="1" dirty="0"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1F27E4F4-EA8B-4FE0-A838-D258433232E1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sz="5689" b="1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5689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Объект 2">
            <a:extLst>
              <a:ext uri="{FF2B5EF4-FFF2-40B4-BE49-F238E27FC236}">
                <a16:creationId xmlns:a16="http://schemas.microsoft.com/office/drawing/2014/main" id="{A77FE1ED-A60D-4987-A1A0-EB25161EEB4F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sz="5689" b="1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5689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Объект 2">
            <a:extLst>
              <a:ext uri="{FF2B5EF4-FFF2-40B4-BE49-F238E27FC236}">
                <a16:creationId xmlns:a16="http://schemas.microsoft.com/office/drawing/2014/main" id="{273D3C55-94F9-4183-99EF-E1EE9A961817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sz="5689" b="1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5689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A8A5EA7-3055-48C1-B70D-A4983A5B7DE4}"/>
              </a:ext>
            </a:extLst>
          </p:cNvPr>
          <p:cNvSpPr txBox="1"/>
          <p:nvPr/>
        </p:nvSpPr>
        <p:spPr>
          <a:xfrm>
            <a:off x="-529784" y="1584054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Боровлянский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</a:t>
            </a:r>
          </a:p>
        </p:txBody>
      </p:sp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472594FF-BAC0-4656-AD15-7FB96231C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AE2596CC-BAB0-4565-8743-66C8C59343A6}"/>
              </a:ext>
            </a:extLst>
          </p:cNvPr>
          <p:cNvCxnSpPr>
            <a:cxnSpLocks/>
          </p:cNvCxnSpPr>
          <p:nvPr/>
        </p:nvCxnSpPr>
        <p:spPr>
          <a:xfrm>
            <a:off x="0" y="2849679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FC7D9C9E-6057-424D-B2A8-0B8A7BBFE770}"/>
              </a:ext>
            </a:extLst>
          </p:cNvPr>
          <p:cNvSpPr/>
          <p:nvPr/>
        </p:nvSpPr>
        <p:spPr>
          <a:xfrm>
            <a:off x="5495928" y="1448184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73" name="Таблица 72">
            <a:extLst>
              <a:ext uri="{FF2B5EF4-FFF2-40B4-BE49-F238E27FC236}">
                <a16:creationId xmlns:a16="http://schemas.microsoft.com/office/drawing/2014/main" id="{972D7AF8-0EAD-49B0-ABB7-FBA0405C61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67905"/>
              </p:ext>
            </p:extLst>
          </p:nvPr>
        </p:nvGraphicFramePr>
        <p:xfrm>
          <a:off x="0" y="2846827"/>
          <a:ext cx="6919716" cy="4657597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728254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5191462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390397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589922"/>
                  </a:ext>
                </a:extLst>
              </a:tr>
              <a:tr h="590482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«Беларусь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 моем сердце»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4273343"/>
                  </a:ext>
                </a:extLst>
              </a:tr>
              <a:tr h="590482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9612682"/>
                  </a:ext>
                </a:extLst>
              </a:tr>
              <a:tr h="590482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295241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81171730"/>
                  </a:ext>
                </a:extLst>
              </a:tr>
              <a:tr h="885723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  <a:tr h="590482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0909447"/>
                  </a:ext>
                </a:extLst>
              </a:tr>
              <a:tr h="590482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14.00-15.00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«Разам»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550293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6CE9AAA-B6BD-988D-AD8F-2A71BDD92C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27" y="1422710"/>
            <a:ext cx="1000132" cy="1000132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999B0EFD-39D6-D9F9-C570-5B2D53E55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923" y="1350861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453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3E27E9-1CA7-460F-9051-C3E31FC35670}"/>
              </a:ext>
            </a:extLst>
          </p:cNvPr>
          <p:cNvSpPr txBox="1"/>
          <p:nvPr/>
        </p:nvSpPr>
        <p:spPr>
          <a:xfrm>
            <a:off x="-501594" y="1030988"/>
            <a:ext cx="8200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Лесной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12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08E7ED0-C3AE-417B-83AA-7B2246295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CAC2AA5-1EF7-4547-97E2-98A062AA22F6}"/>
              </a:ext>
            </a:extLst>
          </p:cNvPr>
          <p:cNvCxnSpPr>
            <a:cxnSpLocks/>
          </p:cNvCxnSpPr>
          <p:nvPr/>
        </p:nvCxnSpPr>
        <p:spPr>
          <a:xfrm>
            <a:off x="0" y="2050335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784024B-9209-4647-9E9A-257D8827C6C9}"/>
              </a:ext>
            </a:extLst>
          </p:cNvPr>
          <p:cNvSpPr/>
          <p:nvPr/>
        </p:nvSpPr>
        <p:spPr>
          <a:xfrm>
            <a:off x="5557644" y="1078935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38" name="Таблица 37">
            <a:extLst>
              <a:ext uri="{FF2B5EF4-FFF2-40B4-BE49-F238E27FC236}">
                <a16:creationId xmlns:a16="http://schemas.microsoft.com/office/drawing/2014/main" id="{B9E6682F-E370-487D-B213-3E36EA0ED1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391660"/>
              </p:ext>
            </p:extLst>
          </p:nvPr>
        </p:nvGraphicFramePr>
        <p:xfrm>
          <a:off x="0" y="2069550"/>
          <a:ext cx="3466541" cy="574548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123950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2342591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423442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</a:t>
                      </a:r>
                      <a:b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«Поем гимн вместе»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589922"/>
                  </a:ext>
                </a:extLst>
              </a:tr>
              <a:tr h="635163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«Беларусь </a:t>
                      </a:r>
                      <a:b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 моем сердце»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3578965"/>
                  </a:ext>
                </a:extLst>
              </a:tr>
              <a:tr h="423442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4273343"/>
                  </a:ext>
                </a:extLst>
              </a:tr>
              <a:tr h="423442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</a:t>
                      </a:r>
                      <a:b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 общественного питания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9612682"/>
                  </a:ext>
                </a:extLst>
              </a:tr>
              <a:tr h="423442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1270326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171730"/>
                  </a:ext>
                </a:extLst>
              </a:tr>
              <a:tr h="635163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  <a:tr h="435384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10.00-11.00</a:t>
                      </a:r>
                      <a:b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Литературная гостиная «Книжная галерея»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0193561"/>
                  </a:ext>
                </a:extLst>
              </a:tr>
              <a:tr h="423442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Трансляция видеороликов «Моя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0091257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AA04D5-B732-F9B6-3B43-0A9935A92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189" y="1050203"/>
            <a:ext cx="1000132" cy="1000132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44B9BF34-6722-FBCA-C85D-8F39ED6BB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326" y="991053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7649F9AE-37B9-4F12-87AF-3F00A57B01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513801"/>
              </p:ext>
            </p:extLst>
          </p:nvPr>
        </p:nvGraphicFramePr>
        <p:xfrm>
          <a:off x="3486543" y="2069550"/>
          <a:ext cx="3371457" cy="650349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072205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2299252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11381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Выставка-конкурс рисунков детского творчества «Мая родная Беларусь» в рамках «Марафона единства»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589922"/>
                  </a:ext>
                </a:extLst>
              </a:tr>
              <a:tr h="4789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12.00-13.00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«Мы – вместе!»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3578965"/>
                  </a:ext>
                </a:extLst>
              </a:tr>
              <a:tr h="856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09.00-19.00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Мастер-классы «</a:t>
                      </a:r>
                      <a:r>
                        <a:rPr lang="ru-RU" sz="145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Бисероплетение</a:t>
                      </a: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», «Василек - символ Беларуси»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4273343"/>
                  </a:ext>
                </a:extLst>
              </a:tr>
              <a:tr h="19289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09.00-20.00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Спортивные мероприятия: показательные выступления по каратэ, спортивному ориентированию; мастер-класс по волейболу «Мама, папа, я </a:t>
                      </a: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– </a:t>
                      </a: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спортивная семья»; стрит-баскетбол; волейбол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9612682"/>
                  </a:ext>
                </a:extLst>
              </a:tr>
              <a:tr h="4284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16.00-17.00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Концертная программа «Мы вместе»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466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Чтение стихотворений «Моя Беларусь»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171730"/>
                  </a:ext>
                </a:extLst>
              </a:tr>
              <a:tr h="6427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18.00-19.00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«Историческое наследие Беларуси»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3759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2EACED-2696-4D74-A194-6B5E3CA30770}"/>
              </a:ext>
            </a:extLst>
          </p:cNvPr>
          <p:cNvSpPr txBox="1"/>
          <p:nvPr/>
        </p:nvSpPr>
        <p:spPr>
          <a:xfrm>
            <a:off x="-721601" y="1038774"/>
            <a:ext cx="8200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Лесной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13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653645-D146-4230-8BA8-C19DE1817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470" y="-110669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F3E1569-88FA-47ED-853A-9B6E2D1F51A5}"/>
              </a:ext>
            </a:extLst>
          </p:cNvPr>
          <p:cNvCxnSpPr>
            <a:cxnSpLocks/>
          </p:cNvCxnSpPr>
          <p:nvPr/>
        </p:nvCxnSpPr>
        <p:spPr>
          <a:xfrm>
            <a:off x="-3340" y="1985635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22FDE76-E0E9-4998-B38F-F2C70616B8A6}"/>
              </a:ext>
            </a:extLst>
          </p:cNvPr>
          <p:cNvSpPr/>
          <p:nvPr/>
        </p:nvSpPr>
        <p:spPr>
          <a:xfrm>
            <a:off x="5510579" y="1078402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A8DF0967-8A6C-46F6-B263-01FF433DAC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128605"/>
              </p:ext>
            </p:extLst>
          </p:nvPr>
        </p:nvGraphicFramePr>
        <p:xfrm>
          <a:off x="-9525" y="2008643"/>
          <a:ext cx="6867525" cy="5473015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304925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5562600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280763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589922"/>
                  </a:ext>
                </a:extLst>
              </a:tr>
              <a:tr h="280763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«Беларусь в моем сердце»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144928"/>
                  </a:ext>
                </a:extLst>
              </a:tr>
              <a:tr h="280763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2074476"/>
                  </a:ext>
                </a:extLst>
              </a:tr>
              <a:tr h="263743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904711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3578965"/>
                  </a:ext>
                </a:extLst>
              </a:tr>
              <a:tr h="76325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4273343"/>
                  </a:ext>
                </a:extLst>
              </a:tr>
              <a:tr h="280763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9612682"/>
                  </a:ext>
                </a:extLst>
              </a:tr>
              <a:tr h="499833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Выставка-конкурс рисунков детского творчества </a:t>
                      </a:r>
                      <a:b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«Мая родная Беларусь» в рамках «Марафона единства»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306022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17.00-20.00</a:t>
                      </a:r>
                      <a:endParaRPr lang="ru-RU" sz="15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Демонстрация видеороликов «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Квітней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мая Беларусь!»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1717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09.00-10.00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17.00-18.00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«Мы – вместе!»</a:t>
                      </a:r>
                      <a:b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13.00-17.00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Презентация достижений Республики Беларусь </a:t>
                      </a:r>
                      <a:b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«Гордость за Беларусь»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2311493"/>
                  </a:ext>
                </a:extLst>
              </a:tr>
              <a:tr h="481317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10.00-11.00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по изготовлению сувениров </a:t>
                      </a:r>
                      <a:b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«Узоры 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беларускага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краю»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7987532"/>
                  </a:ext>
                </a:extLst>
              </a:tr>
              <a:tr h="246348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рисунков «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Зямля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дзе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пачаўся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твой 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лёс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1088933"/>
                  </a:ext>
                </a:extLst>
              </a:tr>
              <a:tr h="60312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Бесплатное посещение 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Музея </a:t>
                      </a:r>
                      <a:r>
                        <a:rPr lang="be-BY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Боевой Славы имени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lang="be-BY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И.А. Будая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637228"/>
                  </a:ext>
                </a:extLst>
              </a:tr>
              <a:tr h="224663">
                <a:tc>
                  <a:txBody>
                    <a:bodyPr/>
                    <a:lstStyle/>
                    <a:p>
                      <a:pPr marL="144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10.00-13.00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Спортивные мероприятия «Зимние забавы»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4267842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7553966-47D0-F747-DB32-5D4CE43D4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62" y="879122"/>
            <a:ext cx="1000132" cy="1000132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045DF584-81C9-991B-6B33-001DFCA52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792" y="1004753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958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E9CE28-9D9E-4155-B5D8-845236FF417E}"/>
              </a:ext>
            </a:extLst>
          </p:cNvPr>
          <p:cNvSpPr txBox="1"/>
          <p:nvPr/>
        </p:nvSpPr>
        <p:spPr>
          <a:xfrm>
            <a:off x="-671196" y="1262949"/>
            <a:ext cx="8200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Пятый Лесной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14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85FF43-498F-4B23-AB78-432B16AE2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A5F5ABE6-7BCA-4147-95F2-6950D27CD07E}"/>
              </a:ext>
            </a:extLst>
          </p:cNvPr>
          <p:cNvCxnSpPr>
            <a:cxnSpLocks/>
          </p:cNvCxnSpPr>
          <p:nvPr/>
        </p:nvCxnSpPr>
        <p:spPr>
          <a:xfrm>
            <a:off x="-14484" y="2217056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1B6AD07-8FBC-4D8F-BFD3-84AF08C380BB}"/>
              </a:ext>
            </a:extLst>
          </p:cNvPr>
          <p:cNvSpPr/>
          <p:nvPr/>
        </p:nvSpPr>
        <p:spPr>
          <a:xfrm>
            <a:off x="5519461" y="1254234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24" name="Таблица 23">
            <a:extLst>
              <a:ext uri="{FF2B5EF4-FFF2-40B4-BE49-F238E27FC236}">
                <a16:creationId xmlns:a16="http://schemas.microsoft.com/office/drawing/2014/main" id="{40610B7F-6EE4-45E3-B522-10548C5B6E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315930"/>
              </p:ext>
            </p:extLst>
          </p:nvPr>
        </p:nvGraphicFramePr>
        <p:xfrm>
          <a:off x="0" y="2233811"/>
          <a:ext cx="6905065" cy="4681339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623787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5281278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452239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589922"/>
                  </a:ext>
                </a:extLst>
              </a:tr>
              <a:tr h="298558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«Беларусь в моем сердце»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6512105"/>
                  </a:ext>
                </a:extLst>
              </a:tr>
              <a:tr h="298558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9521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3578965"/>
                  </a:ext>
                </a:extLst>
              </a:tr>
              <a:tr h="396190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4273343"/>
                  </a:ext>
                </a:extLst>
              </a:tr>
              <a:tr h="321288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9612682"/>
                  </a:ext>
                </a:extLst>
              </a:tr>
              <a:tr h="642574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447136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«</a:t>
                      </a: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Радзіма мая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9571FAF-5E7B-61C5-5BFF-224E860BA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16" y="1092036"/>
            <a:ext cx="1000132" cy="1000132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679D26C9-E1E0-D26F-27C7-0D47C366E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391" y="1168668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115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B41171-9E68-4F62-AC60-F58A621E3B23}"/>
              </a:ext>
            </a:extLst>
          </p:cNvPr>
          <p:cNvSpPr txBox="1"/>
          <p:nvPr/>
        </p:nvSpPr>
        <p:spPr>
          <a:xfrm>
            <a:off x="-629066" y="1330367"/>
            <a:ext cx="8200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Шестой Лесной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15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0404FD0-8469-482A-91C0-B7E7F1E78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6163F6D-F09C-4AA1-89B2-8E9DCB7601FA}"/>
              </a:ext>
            </a:extLst>
          </p:cNvPr>
          <p:cNvCxnSpPr>
            <a:cxnSpLocks/>
          </p:cNvCxnSpPr>
          <p:nvPr/>
        </p:nvCxnSpPr>
        <p:spPr>
          <a:xfrm>
            <a:off x="-8882" y="2284474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2EF5109-393B-4846-8D05-970E76676F6F}"/>
              </a:ext>
            </a:extLst>
          </p:cNvPr>
          <p:cNvSpPr/>
          <p:nvPr/>
        </p:nvSpPr>
        <p:spPr>
          <a:xfrm>
            <a:off x="5519460" y="1254361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0CEC4ACF-D70A-4625-A080-EE01732988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587551"/>
              </p:ext>
            </p:extLst>
          </p:nvPr>
        </p:nvGraphicFramePr>
        <p:xfrm>
          <a:off x="-8882" y="2284474"/>
          <a:ext cx="6924032" cy="4973576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580507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5343525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2985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589922"/>
                  </a:ext>
                </a:extLst>
              </a:tr>
              <a:tr h="2985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</a:t>
                      </a:r>
                      <a:b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«Беларусь в моем сердце»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9435448"/>
                  </a:ext>
                </a:extLst>
              </a:tr>
              <a:tr h="2979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4273343"/>
                  </a:ext>
                </a:extLst>
              </a:tr>
              <a:tr h="3212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9612682"/>
                  </a:ext>
                </a:extLst>
              </a:tr>
              <a:tr h="2692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 избирателей-именинников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3212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17173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  <a:b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  <a:tr h="6425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творческих коллективов 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«Мы – единый народ»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2652377"/>
                  </a:ext>
                </a:extLst>
              </a:tr>
              <a:tr h="5786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14.00-15.00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«Мелодия рушника»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4347628"/>
                  </a:ext>
                </a:extLst>
              </a:tr>
              <a:tr h="6400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18.00-19.00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творческих коллективов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«Мы – единый народ»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1922780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C5CFC61-6968-3D13-54BC-B161146CE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82" y="1221924"/>
            <a:ext cx="1000132" cy="1000132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14106CAB-55E7-A491-1B45-78A7DEF7E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391" y="1168668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942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2C9DAB-2F40-4C2B-8AA0-A74C28B3442D}"/>
              </a:ext>
            </a:extLst>
          </p:cNvPr>
          <p:cNvSpPr txBox="1"/>
          <p:nvPr/>
        </p:nvSpPr>
        <p:spPr>
          <a:xfrm>
            <a:off x="-647664" y="1484958"/>
            <a:ext cx="8200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Седьмой Лесной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16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1E16E1-9153-408C-B180-B4DAF29C97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7E52B24-969D-403D-853C-188F6B2EC210}"/>
              </a:ext>
            </a:extLst>
          </p:cNvPr>
          <p:cNvCxnSpPr>
            <a:cxnSpLocks/>
          </p:cNvCxnSpPr>
          <p:nvPr/>
        </p:nvCxnSpPr>
        <p:spPr>
          <a:xfrm>
            <a:off x="23532" y="2535906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FF6268B-D6F7-4476-9FA5-49A719AE20E5}"/>
              </a:ext>
            </a:extLst>
          </p:cNvPr>
          <p:cNvSpPr/>
          <p:nvPr/>
        </p:nvSpPr>
        <p:spPr>
          <a:xfrm>
            <a:off x="5547244" y="1104678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9744091C-E425-469A-9397-8D372EDCC6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073040"/>
              </p:ext>
            </p:extLst>
          </p:nvPr>
        </p:nvGraphicFramePr>
        <p:xfrm>
          <a:off x="-47065" y="2585614"/>
          <a:ext cx="6905065" cy="4585764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695450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209615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3740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1170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«Беларусь в моем сердце»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5029399"/>
                  </a:ext>
                </a:extLst>
              </a:tr>
              <a:tr h="3935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6425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3782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6425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4222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13.00-14.00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6E9B08B-7013-80ED-7D8D-FB91D5E6B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173" y="1276313"/>
            <a:ext cx="1000132" cy="1000132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BF4ECCAD-E3F8-A858-C3CF-58976B2CC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474" y="1059130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14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94DBA5-E121-4511-856B-94F81F4717CF}"/>
              </a:ext>
            </a:extLst>
          </p:cNvPr>
          <p:cNvSpPr txBox="1"/>
          <p:nvPr/>
        </p:nvSpPr>
        <p:spPr>
          <a:xfrm>
            <a:off x="-604167" y="1586703"/>
            <a:ext cx="82568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Валерьяновский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 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22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69E3F3-1557-49A6-BB2F-0E9F3B8C2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BA125C9-F378-4BB5-BC08-9412BC6AC62F}"/>
              </a:ext>
            </a:extLst>
          </p:cNvPr>
          <p:cNvCxnSpPr>
            <a:cxnSpLocks/>
          </p:cNvCxnSpPr>
          <p:nvPr/>
        </p:nvCxnSpPr>
        <p:spPr>
          <a:xfrm>
            <a:off x="0" y="2667850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24D7CCC-5D49-4C04-AE34-035734DDDFEC}"/>
              </a:ext>
            </a:extLst>
          </p:cNvPr>
          <p:cNvSpPr/>
          <p:nvPr/>
        </p:nvSpPr>
        <p:spPr>
          <a:xfrm>
            <a:off x="5584798" y="1198646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F0C84F25-3AAD-4009-979E-B5D33A5FFD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824019"/>
              </p:ext>
            </p:extLst>
          </p:nvPr>
        </p:nvGraphicFramePr>
        <p:xfrm>
          <a:off x="-19911" y="2694309"/>
          <a:ext cx="6905065" cy="4678041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810611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094454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3801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5396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«Беларусь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 моем сердце»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8999285"/>
                  </a:ext>
                </a:extLst>
              </a:tr>
              <a:tr h="5396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5688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7182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Поздравления избирателей (первого, двадцатого, пятидесятого, сотого и т.д.,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тем,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6795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3988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16.00-17.00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4CCC231-BE0A-C2B1-FBE1-7867E6E87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345" y="1416448"/>
            <a:ext cx="1000132" cy="1000132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AC7A0162-01A2-675B-80E4-79230E9FF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391" y="1168668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7433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39A4CB-EA82-462B-84BC-6A4B21167D87}"/>
              </a:ext>
            </a:extLst>
          </p:cNvPr>
          <p:cNvSpPr txBox="1"/>
          <p:nvPr/>
        </p:nvSpPr>
        <p:spPr>
          <a:xfrm>
            <a:off x="-1059181" y="1190469"/>
            <a:ext cx="8200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Копищанский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23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CD9B7B3-E79D-4ED2-9326-90827160B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39FE6F6-8617-4963-952A-A20D3E66251E}"/>
              </a:ext>
            </a:extLst>
          </p:cNvPr>
          <p:cNvCxnSpPr>
            <a:cxnSpLocks/>
          </p:cNvCxnSpPr>
          <p:nvPr/>
        </p:nvCxnSpPr>
        <p:spPr>
          <a:xfrm>
            <a:off x="-47065" y="2109903"/>
            <a:ext cx="6952130" cy="184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46B3D3D-894C-4313-AE26-29729D86B80C}"/>
              </a:ext>
            </a:extLst>
          </p:cNvPr>
          <p:cNvSpPr/>
          <p:nvPr/>
        </p:nvSpPr>
        <p:spPr>
          <a:xfrm>
            <a:off x="5604709" y="1190469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BC3BEFC4-6308-4B84-8AB6-0E3DE3226B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206705"/>
              </p:ext>
            </p:extLst>
          </p:nvPr>
        </p:nvGraphicFramePr>
        <p:xfrm>
          <a:off x="-28362" y="2133511"/>
          <a:ext cx="3395351" cy="5608089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019156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2376195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2713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5899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«Беларусь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 моем сердце»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1933333"/>
                  </a:ext>
                </a:extLst>
              </a:tr>
              <a:tr h="4294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9612682"/>
                  </a:ext>
                </a:extLst>
              </a:tr>
              <a:tr h="3397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 общественного питания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3397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 именинников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171730"/>
                  </a:ext>
                </a:extLst>
              </a:tr>
              <a:tr h="3397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  <a:tr h="4697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265237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Радиоэфир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«Время выбрало нас»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4347628"/>
                  </a:ext>
                </a:extLst>
              </a:tr>
              <a:tr h="6396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Выставка-конкурс рисунков детского творчества «Мая родная Беларусь» в рамках «Марафона единства»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1922780"/>
                  </a:ext>
                </a:extLst>
              </a:tr>
            </a:tbl>
          </a:graphicData>
        </a:graphic>
      </p:graphicFrame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8A6571D7-3329-43C9-A1C4-1DB171D02E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7510344"/>
              </p:ext>
            </p:extLst>
          </p:nvPr>
        </p:nvGraphicFramePr>
        <p:xfrm>
          <a:off x="3353510" y="2143670"/>
          <a:ext cx="3551555" cy="725424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2522855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2089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09.00-10.00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Выступление театральной студии «Новое поколение», коллектива по гимнастике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208911">
                <a:tc>
                  <a:txBody>
                    <a:bodyPr/>
                    <a:lstStyle/>
                    <a:p>
                      <a:pPr marL="0" marR="0" lvl="0" indent="0" algn="just" defTabSz="162559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09.00-10.00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162559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Мастер-класс «Пластилиновые мини-открытки»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3083278"/>
                  </a:ext>
                </a:extLst>
              </a:tr>
              <a:tr h="20891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10.00-11.00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Выступление вокального коллектива «Вдохновение»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2393474"/>
                  </a:ext>
                </a:extLst>
              </a:tr>
              <a:tr h="2089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11.00-12.30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15.00-16.30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Благотворительная ярмарка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5445617"/>
                  </a:ext>
                </a:extLst>
              </a:tr>
              <a:tr h="2089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13.00-14.00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Выступление коллектива спортивно-бальных танцев «Ритм»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7448367"/>
                  </a:ext>
                </a:extLst>
              </a:tr>
              <a:tr h="2353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Показательное выступление спортивной секции «Каратэ», «Таэквондо»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171730"/>
                  </a:ext>
                </a:extLst>
              </a:tr>
              <a:tr h="2353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17.00-18.00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Выступление танцевального коллектива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Джоук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Дэнс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  <a:tr h="2353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18.00-19.00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«Плетение косичек», «Аквагрим»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2652377"/>
                  </a:ext>
                </a:extLst>
              </a:tr>
              <a:tr h="2353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18.00-19.00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Выступление экологического клуба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Экоша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4347628"/>
                  </a:ext>
                </a:extLst>
              </a:tr>
              <a:tr h="2089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Работа спортивного комплекса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1922780"/>
                  </a:ext>
                </a:extLst>
              </a:tr>
              <a:tr h="2089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Работа тренажерного зала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0353802"/>
                  </a:ext>
                </a:extLst>
              </a:tr>
              <a:tr h="2089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10.00-14.00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по шахматам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1411140"/>
                  </a:ext>
                </a:extLst>
              </a:tr>
              <a:tr h="668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12.00-13.00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Работа спортивного зала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«За здоровую нацию»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9787536"/>
                  </a:ext>
                </a:extLst>
              </a:tr>
              <a:tr h="2089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11.00-15.30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Работа музейной экспозиции «Память»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11320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08.00-13.00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Работа музея дизайна «Атлас»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109307"/>
                  </a:ext>
                </a:extLst>
              </a:tr>
              <a:tr h="2089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10.00-15.00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Работа Зала Правильной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 Красивой речи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843467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B33E4F3-FFB3-A94F-AE8F-37132565E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3404"/>
            <a:ext cx="1000132" cy="1000132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1D824813-CB6A-5A12-4C9E-AFB833D18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391" y="1168668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213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39A4CB-EA82-462B-84BC-6A4B21167D87}"/>
              </a:ext>
            </a:extLst>
          </p:cNvPr>
          <p:cNvSpPr txBox="1"/>
          <p:nvPr/>
        </p:nvSpPr>
        <p:spPr>
          <a:xfrm>
            <a:off x="-1059181" y="1190469"/>
            <a:ext cx="8200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Копищанский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24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CD9B7B3-E79D-4ED2-9326-90827160B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39FE6F6-8617-4963-952A-A20D3E66251E}"/>
              </a:ext>
            </a:extLst>
          </p:cNvPr>
          <p:cNvCxnSpPr>
            <a:cxnSpLocks/>
          </p:cNvCxnSpPr>
          <p:nvPr/>
        </p:nvCxnSpPr>
        <p:spPr>
          <a:xfrm>
            <a:off x="-90736" y="2109903"/>
            <a:ext cx="6952130" cy="184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46B3D3D-894C-4313-AE26-29729D86B80C}"/>
              </a:ext>
            </a:extLst>
          </p:cNvPr>
          <p:cNvSpPr/>
          <p:nvPr/>
        </p:nvSpPr>
        <p:spPr>
          <a:xfrm>
            <a:off x="5604709" y="1190469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BC3BEFC4-6308-4B84-8AB6-0E3DE3226B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546598"/>
              </p:ext>
            </p:extLst>
          </p:nvPr>
        </p:nvGraphicFramePr>
        <p:xfrm>
          <a:off x="-47065" y="2109903"/>
          <a:ext cx="3395351" cy="5569989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019156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2376195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2332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5899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«Беларусь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 моем сердце»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1933333"/>
                  </a:ext>
                </a:extLst>
              </a:tr>
              <a:tr h="4294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9612682"/>
                  </a:ext>
                </a:extLst>
              </a:tr>
              <a:tr h="3397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 общественного питания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3397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 именинников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171730"/>
                  </a:ext>
                </a:extLst>
              </a:tr>
              <a:tr h="3397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  <a:tr h="4697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265237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Радиоэфир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«Время выбрало нас»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4347628"/>
                  </a:ext>
                </a:extLst>
              </a:tr>
              <a:tr h="4807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Выставка-конкурс рисунков детского творчества «Мая родная Беларусь» в рамках «Марафона единства»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1922780"/>
                  </a:ext>
                </a:extLst>
              </a:tr>
            </a:tbl>
          </a:graphicData>
        </a:graphic>
      </p:graphicFrame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8A6571D7-3329-43C9-A1C4-1DB171D02E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118727"/>
              </p:ext>
            </p:extLst>
          </p:nvPr>
        </p:nvGraphicFramePr>
        <p:xfrm>
          <a:off x="3357464" y="2131704"/>
          <a:ext cx="3551555" cy="725424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2522855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2089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09.00-10.00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Выступление театральной студии «Новое поколение», коллектива по гимнастике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208911">
                <a:tc>
                  <a:txBody>
                    <a:bodyPr/>
                    <a:lstStyle/>
                    <a:p>
                      <a:pPr marL="0" marR="0" lvl="0" indent="0" algn="just" defTabSz="162559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09.00-10.00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162559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Мастер-класс «Пластилиновые мини-открытки»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3083278"/>
                  </a:ext>
                </a:extLst>
              </a:tr>
              <a:tr h="20891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10.00-11.00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Выступление вокального коллектива «Вдохновение»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2393474"/>
                  </a:ext>
                </a:extLst>
              </a:tr>
              <a:tr h="2089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11.00-12.30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15.00-16.30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Благотворительная ярмарка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5445617"/>
                  </a:ext>
                </a:extLst>
              </a:tr>
              <a:tr h="2089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13.00-14.00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Выступление коллектива спортивно-бальных танцев «Ритм»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7448367"/>
                  </a:ext>
                </a:extLst>
              </a:tr>
              <a:tr h="2353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Показательное выступление спортивной</a:t>
                      </a:r>
                      <a:r>
                        <a:rPr lang="ru-RU" sz="14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секции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«Карате», «Таэквондо»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171730"/>
                  </a:ext>
                </a:extLst>
              </a:tr>
              <a:tr h="2353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17.00-18.00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Выступление танцевального коллектива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Джоук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Дэнс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  <a:tr h="2353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18.00-19.00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«Плетение косичек», «Аквагрим»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2652377"/>
                  </a:ext>
                </a:extLst>
              </a:tr>
              <a:tr h="2353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18.00-19.00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Выступление экологического клуба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Экоша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4347628"/>
                  </a:ext>
                </a:extLst>
              </a:tr>
              <a:tr h="2089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Работа спортивного комплекса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1922780"/>
                  </a:ext>
                </a:extLst>
              </a:tr>
              <a:tr h="2089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Работа тренажерного зала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0353802"/>
                  </a:ext>
                </a:extLst>
              </a:tr>
              <a:tr h="2089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10.00-14.00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по шахматам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1411140"/>
                  </a:ext>
                </a:extLst>
              </a:tr>
              <a:tr h="668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12.00-13.00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Работа спортивного зала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«За здоровую нацию»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9787536"/>
                  </a:ext>
                </a:extLst>
              </a:tr>
              <a:tr h="2089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11.00-15.30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Работа музейной экспозиции «Память»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11320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08.00-13.00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Работа музея дизайна «Атлас»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109307"/>
                  </a:ext>
                </a:extLst>
              </a:tr>
              <a:tr h="2089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10.00-15.00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Работа Зала Правильной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 Красивой речи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843467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B33E4F3-FFB3-A94F-AE8F-37132565E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3404"/>
            <a:ext cx="1000132" cy="1000132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1D824813-CB6A-5A12-4C9E-AFB833D18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391" y="1168668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391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D1D44A-5A4B-401C-AC10-3D0C68D1CA93}"/>
              </a:ext>
            </a:extLst>
          </p:cNvPr>
          <p:cNvSpPr txBox="1"/>
          <p:nvPr/>
        </p:nvSpPr>
        <p:spPr>
          <a:xfrm>
            <a:off x="-761246" y="1138185"/>
            <a:ext cx="8200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Копищанский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25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C1A0953-61FB-4FB7-B686-36C6029BF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967894FE-FB9B-4E72-99BC-CF5497680413}"/>
              </a:ext>
            </a:extLst>
          </p:cNvPr>
          <p:cNvCxnSpPr>
            <a:cxnSpLocks/>
          </p:cNvCxnSpPr>
          <p:nvPr/>
        </p:nvCxnSpPr>
        <p:spPr>
          <a:xfrm>
            <a:off x="0" y="2241566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64A1C11-8D35-44F3-865C-D1F1B98F2E61}"/>
              </a:ext>
            </a:extLst>
          </p:cNvPr>
          <p:cNvSpPr/>
          <p:nvPr/>
        </p:nvSpPr>
        <p:spPr>
          <a:xfrm>
            <a:off x="5614754" y="1175155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id="{72C9402F-ED1A-4A10-BCF1-BBD4D3E596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949871"/>
              </p:ext>
            </p:extLst>
          </p:nvPr>
        </p:nvGraphicFramePr>
        <p:xfrm>
          <a:off x="0" y="2241566"/>
          <a:ext cx="6858000" cy="4721209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706519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151481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4143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5162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«Беларусь в моем сердце»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6648278"/>
                  </a:ext>
                </a:extLst>
              </a:tr>
              <a:tr h="5162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2712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4314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2712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4082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15.00-16.00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285151B-26E6-B33E-D824-63582738FE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0680" y="967395"/>
            <a:ext cx="1000132" cy="1000132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9CD9188E-3DA6-E160-A142-4FD4E93D2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218" y="1022679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401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7FA589-F53A-4F59-A491-BDF1BB1E8C8B}"/>
              </a:ext>
            </a:extLst>
          </p:cNvPr>
          <p:cNvSpPr txBox="1"/>
          <p:nvPr/>
        </p:nvSpPr>
        <p:spPr>
          <a:xfrm>
            <a:off x="-698737" y="1101884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Четвёртый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Копищанский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26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F3D8FA-45AA-4A52-992C-5C551E7474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86C7C44-ED74-4213-AC2C-EE0DDF474AC3}"/>
              </a:ext>
            </a:extLst>
          </p:cNvPr>
          <p:cNvCxnSpPr>
            <a:cxnSpLocks/>
          </p:cNvCxnSpPr>
          <p:nvPr/>
        </p:nvCxnSpPr>
        <p:spPr>
          <a:xfrm>
            <a:off x="0" y="2144455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1FDF98A-0BDF-457C-9034-34FF218CC9D1}"/>
              </a:ext>
            </a:extLst>
          </p:cNvPr>
          <p:cNvSpPr/>
          <p:nvPr/>
        </p:nvSpPr>
        <p:spPr>
          <a:xfrm>
            <a:off x="5746069" y="1140409"/>
            <a:ext cx="12296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F694B014-CD00-4157-ABEC-DCCCB609F0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732695"/>
              </p:ext>
            </p:extLst>
          </p:nvPr>
        </p:nvGraphicFramePr>
        <p:xfrm>
          <a:off x="-3423" y="2160646"/>
          <a:ext cx="3429001" cy="4935479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009183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2419818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2820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589922"/>
                  </a:ext>
                </a:extLst>
              </a:tr>
              <a:tr h="5947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«Беларусь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 моем сердце»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9612682"/>
                  </a:ext>
                </a:extLst>
              </a:tr>
              <a:tr h="4213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4213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 общественного питания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171730"/>
                  </a:ext>
                </a:extLst>
              </a:tr>
              <a:tr h="4028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 именинников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  <a:tr h="10277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2652377"/>
                  </a:ext>
                </a:extLst>
              </a:tr>
              <a:tr h="5947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4347628"/>
                  </a:ext>
                </a:extLst>
              </a:tr>
              <a:tr h="10262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детского творчества «Мой родны кут» в рамках «Марафона единства»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1922780"/>
                  </a:ext>
                </a:extLst>
              </a:tr>
            </a:tbl>
          </a:graphicData>
        </a:graphic>
      </p:graphicFrame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304EDC8A-5A55-4914-9870-B5A243D3EA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600448"/>
              </p:ext>
            </p:extLst>
          </p:nvPr>
        </p:nvGraphicFramePr>
        <p:xfrm>
          <a:off x="3432423" y="2160646"/>
          <a:ext cx="3425577" cy="5145993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030173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2395404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274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08.00-17.00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Беспроигрышная лотерея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589922"/>
                  </a:ext>
                </a:extLst>
              </a:tr>
              <a:tr h="512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10.00-11.00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11.30-12.00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Музыкальная программа «Беларусь мая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сiнявокая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7540029"/>
                  </a:ext>
                </a:extLst>
              </a:tr>
              <a:tr h="6302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10.30-11.30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 по росписи имбирных пряников «Бусел» 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4859693"/>
                  </a:ext>
                </a:extLst>
              </a:tr>
              <a:tr h="4201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12.00-13.00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«Изготовление сувениров»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4511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Трансляция видеороликов «Моя Беларусь»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171730"/>
                  </a:ext>
                </a:extLst>
              </a:tr>
              <a:tr h="8403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13.00-14.00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Интерактивная игра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Трыдыцыi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звычаi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беларускай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народнай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культуры»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  <a:tr h="4870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Спортивная игра «Мы –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за спортивную Беларусь!»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2652377"/>
                  </a:ext>
                </a:extLst>
              </a:tr>
              <a:tr h="4201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17.00-18.00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Работа караоке-площадки «Мы разам» 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4347628"/>
                  </a:ext>
                </a:extLst>
              </a:tr>
              <a:tr h="4201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16.00-17.00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Флешмоб «Мы делаем свой выбор!»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1922780"/>
                  </a:ext>
                </a:extLst>
              </a:tr>
              <a:tr h="6475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Кинолекторий. Просмотр фильма «На другом берегу»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0353802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8744882-37A7-28E9-8E90-962BCFB12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0680" y="967395"/>
            <a:ext cx="1000132" cy="1000132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FAD66407-B37D-F6A0-6200-381B4B13B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136" y="967395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841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C80B1E-F7B3-4A98-8360-9F55FC999116}"/>
              </a:ext>
            </a:extLst>
          </p:cNvPr>
          <p:cNvSpPr txBox="1"/>
          <p:nvPr/>
        </p:nvSpPr>
        <p:spPr>
          <a:xfrm>
            <a:off x="-559280" y="1262949"/>
            <a:ext cx="82040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Боровлянский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3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C9677CF-091D-40DB-8B0E-07C429B2C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ACC2D5DE-7E39-42D7-AFE8-245ECB81784A}"/>
              </a:ext>
            </a:extLst>
          </p:cNvPr>
          <p:cNvCxnSpPr>
            <a:cxnSpLocks/>
          </p:cNvCxnSpPr>
          <p:nvPr/>
        </p:nvCxnSpPr>
        <p:spPr>
          <a:xfrm>
            <a:off x="0" y="2217056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4D7E88A-3570-4B83-A86B-A63E1D0AD160}"/>
              </a:ext>
            </a:extLst>
          </p:cNvPr>
          <p:cNvSpPr/>
          <p:nvPr/>
        </p:nvSpPr>
        <p:spPr>
          <a:xfrm>
            <a:off x="5510579" y="1022154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35" name="Таблица 34">
            <a:extLst>
              <a:ext uri="{FF2B5EF4-FFF2-40B4-BE49-F238E27FC236}">
                <a16:creationId xmlns:a16="http://schemas.microsoft.com/office/drawing/2014/main" id="{7E3E46E1-69FE-4804-AF90-53306D3422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722563"/>
              </p:ext>
            </p:extLst>
          </p:nvPr>
        </p:nvGraphicFramePr>
        <p:xfrm>
          <a:off x="0" y="2247404"/>
          <a:ext cx="6858000" cy="5559162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381125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5476875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150260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589922"/>
                  </a:ext>
                </a:extLst>
              </a:tr>
              <a:tr h="250969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«Беларусь в моем сердце»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4273343"/>
                  </a:ext>
                </a:extLst>
              </a:tr>
              <a:tr h="230991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9612682"/>
                  </a:ext>
                </a:extLst>
              </a:tr>
              <a:tr h="230991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230991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171730"/>
                  </a:ext>
                </a:extLst>
              </a:tr>
              <a:tr h="373827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  <a:tr h="477113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детского рисунка «Я люблю Беларусь» </a:t>
                      </a:r>
                      <a:b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рамках «Марафона единства»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2380834"/>
                  </a:ext>
                </a:extLst>
              </a:tr>
              <a:tr h="227713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9559262"/>
                  </a:ext>
                </a:extLst>
              </a:tr>
              <a:tr h="354308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08.00-10.00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Беспроигрышная лотерея «Счастливый выбор»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6435902"/>
                  </a:ext>
                </a:extLst>
              </a:tr>
              <a:tr h="224715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09.00-14.00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«Белорусские узоры»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3013542"/>
                  </a:ext>
                </a:extLst>
              </a:tr>
              <a:tr h="820899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10.30-11.00</a:t>
                      </a:r>
                    </a:p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11.30-12.00</a:t>
                      </a:r>
                    </a:p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13.00-14.00</a:t>
                      </a:r>
                    </a:p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15.00-16.00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Квітней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мая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8256090"/>
                  </a:ext>
                </a:extLst>
              </a:tr>
              <a:tr h="239659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12.00-16.00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Арт-акция «Мы - белорусы!»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5280968"/>
                  </a:ext>
                </a:extLst>
              </a:tr>
              <a:tr h="230991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12.00-16.00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Семейный хобби-центр «Игротека»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3623906"/>
                  </a:ext>
                </a:extLst>
              </a:tr>
              <a:tr h="234880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14.00-17.00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Подвижные игры и забавы «Беларусь спортивная»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2019686"/>
                  </a:ext>
                </a:extLst>
              </a:tr>
              <a:tr h="199693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«Мой родны кут»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4981412"/>
                  </a:ext>
                </a:extLst>
              </a:tr>
              <a:tr h="199693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Трансляция видеороликов «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Зямля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пад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белымі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крыламі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9576092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D4AD01-8CC6-EF9F-0C6F-E9A18C0D5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189" y="1167457"/>
            <a:ext cx="1000132" cy="1000132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79C3AF48-5FE1-A14C-ACB6-01B75214A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261" y="997667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689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7FA589-F53A-4F59-A491-BDF1BB1E8C8B}"/>
              </a:ext>
            </a:extLst>
          </p:cNvPr>
          <p:cNvSpPr txBox="1"/>
          <p:nvPr/>
        </p:nvSpPr>
        <p:spPr>
          <a:xfrm>
            <a:off x="-689212" y="1152061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Пятый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Копищанский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27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F3D8FA-45AA-4A52-992C-5C551E7474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86C7C44-ED74-4213-AC2C-EE0DDF474AC3}"/>
              </a:ext>
            </a:extLst>
          </p:cNvPr>
          <p:cNvCxnSpPr>
            <a:cxnSpLocks/>
          </p:cNvCxnSpPr>
          <p:nvPr/>
        </p:nvCxnSpPr>
        <p:spPr>
          <a:xfrm>
            <a:off x="0" y="2144455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1FDF98A-0BDF-457C-9034-34FF218CC9D1}"/>
              </a:ext>
            </a:extLst>
          </p:cNvPr>
          <p:cNvSpPr/>
          <p:nvPr/>
        </p:nvSpPr>
        <p:spPr>
          <a:xfrm>
            <a:off x="5746069" y="1140409"/>
            <a:ext cx="12296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F694B014-CD00-4157-ABEC-DCCCB609F0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841428"/>
              </p:ext>
            </p:extLst>
          </p:nvPr>
        </p:nvGraphicFramePr>
        <p:xfrm>
          <a:off x="-3423" y="2165444"/>
          <a:ext cx="3429001" cy="5028011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009183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2419818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3044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589922"/>
                  </a:ext>
                </a:extLst>
              </a:tr>
              <a:tr h="6417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«Беларусь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 моем сердце»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9612682"/>
                  </a:ext>
                </a:extLst>
              </a:tr>
              <a:tr h="4546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4546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 общественного питания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171730"/>
                  </a:ext>
                </a:extLst>
              </a:tr>
              <a:tr h="4347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 именинников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  <a:tr h="11090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2652377"/>
                  </a:ext>
                </a:extLst>
              </a:tr>
              <a:tr h="6417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4347628"/>
                  </a:ext>
                </a:extLst>
              </a:tr>
              <a:tr h="9869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детского творчества «Мой родны кут» в рамках «Марафона единства»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1922780"/>
                  </a:ext>
                </a:extLst>
              </a:tr>
            </a:tbl>
          </a:graphicData>
        </a:graphic>
      </p:graphicFrame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304EDC8A-5A55-4914-9870-B5A243D3EA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557355"/>
              </p:ext>
            </p:extLst>
          </p:nvPr>
        </p:nvGraphicFramePr>
        <p:xfrm>
          <a:off x="3432423" y="2160646"/>
          <a:ext cx="3472642" cy="5145993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044327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2428315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274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08.00-17.00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Беспроигрышная лотерея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589922"/>
                  </a:ext>
                </a:extLst>
              </a:tr>
              <a:tr h="512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10.00-10.30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11.30-12.00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Музыкальная программа «Беларусь мая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сiнявокая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7540029"/>
                  </a:ext>
                </a:extLst>
              </a:tr>
              <a:tr h="6302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10.30-11.30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 по росписи имбирных пряников «Бусел» 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4859693"/>
                  </a:ext>
                </a:extLst>
              </a:tr>
              <a:tr h="4201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12.00-13.00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«Изготовление сувениров»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4511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Трансляция видеороликов «Моя Беларусь»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171730"/>
                  </a:ext>
                </a:extLst>
              </a:tr>
              <a:tr h="8403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13.00-14.00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Интерактивная игра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Трыдыцыi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звычаi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беларускай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народнай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культуры»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  <a:tr h="4870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Спортивная игра «Мы –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за спортивную Беларусь!»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2652377"/>
                  </a:ext>
                </a:extLst>
              </a:tr>
              <a:tr h="4201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17.00-18.00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Работа караоке-площадки «Мы разам!» 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4347628"/>
                  </a:ext>
                </a:extLst>
              </a:tr>
              <a:tr h="4201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16.00-17.00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Флешмоб «Мы делаем свой выбор!»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1922780"/>
                  </a:ext>
                </a:extLst>
              </a:tr>
              <a:tr h="6475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Кинолекторий. Просмотр фильма «На другом берегу»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0353802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8744882-37A7-28E9-8E90-962BCFB12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0680" y="967395"/>
            <a:ext cx="1000132" cy="1000132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FAD66407-B37D-F6A0-6200-381B4B13B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136" y="967395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128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8053AB-CB0C-4F82-9124-C5A94DEEC5CB}"/>
              </a:ext>
            </a:extLst>
          </p:cNvPr>
          <p:cNvSpPr txBox="1"/>
          <p:nvPr/>
        </p:nvSpPr>
        <p:spPr>
          <a:xfrm>
            <a:off x="-697700" y="1327952"/>
            <a:ext cx="8200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Шестой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Копищанский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28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BDC866-DA19-48CA-A8F8-F67D04D45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F4D2726-D845-4344-B8B2-31ADA50C3B43}"/>
              </a:ext>
            </a:extLst>
          </p:cNvPr>
          <p:cNvCxnSpPr>
            <a:cxnSpLocks/>
          </p:cNvCxnSpPr>
          <p:nvPr/>
        </p:nvCxnSpPr>
        <p:spPr>
          <a:xfrm>
            <a:off x="-26504" y="2483707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0968495-709C-4AA5-A681-E56B232DD762}"/>
              </a:ext>
            </a:extLst>
          </p:cNvPr>
          <p:cNvSpPr/>
          <p:nvPr/>
        </p:nvSpPr>
        <p:spPr>
          <a:xfrm>
            <a:off x="5604709" y="1188519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69DAF89E-4095-4117-834A-285635FC00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896040"/>
              </p:ext>
            </p:extLst>
          </p:nvPr>
        </p:nvGraphicFramePr>
        <p:xfrm>
          <a:off x="-26504" y="2515659"/>
          <a:ext cx="6858000" cy="4865183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690734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167266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4327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6338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3106867"/>
                  </a:ext>
                </a:extLst>
              </a:tr>
              <a:tr h="6255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6456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4657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9690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6890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4034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18.00-19.00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46D87CE-6C72-28DE-D4DF-443CA9F5E9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37" y="1262949"/>
            <a:ext cx="1000132" cy="1000132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07E51122-17AE-07E0-2994-69C05D40A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032" y="1095265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39018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C71F56-FE29-46BA-AD3E-BAE61DB56C7D}"/>
              </a:ext>
            </a:extLst>
          </p:cNvPr>
          <p:cNvSpPr txBox="1"/>
          <p:nvPr/>
        </p:nvSpPr>
        <p:spPr>
          <a:xfrm>
            <a:off x="-694729" y="1154586"/>
            <a:ext cx="8200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Боровой участок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29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D918045-F184-430A-9293-7F410C1A1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96F8DD6A-1B1E-4AAC-9B92-1442378B8CCA}"/>
              </a:ext>
            </a:extLst>
          </p:cNvPr>
          <p:cNvCxnSpPr>
            <a:cxnSpLocks/>
          </p:cNvCxnSpPr>
          <p:nvPr/>
        </p:nvCxnSpPr>
        <p:spPr>
          <a:xfrm>
            <a:off x="0" y="2186398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18049F8-96DF-4BE6-B69E-F1542DC0C7CD}"/>
              </a:ext>
            </a:extLst>
          </p:cNvPr>
          <p:cNvSpPr/>
          <p:nvPr/>
        </p:nvSpPr>
        <p:spPr>
          <a:xfrm>
            <a:off x="5557644" y="1262308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9" name="Таблица 18">
            <a:extLst>
              <a:ext uri="{FF2B5EF4-FFF2-40B4-BE49-F238E27FC236}">
                <a16:creationId xmlns:a16="http://schemas.microsoft.com/office/drawing/2014/main" id="{DDA14FDA-DEBD-4D41-9CDF-814A5CD961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882644"/>
              </p:ext>
            </p:extLst>
          </p:nvPr>
        </p:nvGraphicFramePr>
        <p:xfrm>
          <a:off x="0" y="2216415"/>
          <a:ext cx="6905065" cy="487971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680883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224182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4135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5674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«Беларусь в моем сердце»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8614557"/>
                  </a:ext>
                </a:extLst>
              </a:tr>
              <a:tr h="6984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5388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  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491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2712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18.00-19.00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38482EC-9FFD-8157-EB64-9C45FE46A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189" y="1146326"/>
            <a:ext cx="1000132" cy="1000132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53D11AAF-10E1-C8DD-B4EB-3FAE7C607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032" y="1095265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5769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EAE9A2-6B94-411F-B9FB-3BD56C977184}"/>
              </a:ext>
            </a:extLst>
          </p:cNvPr>
          <p:cNvSpPr txBox="1"/>
          <p:nvPr/>
        </p:nvSpPr>
        <p:spPr>
          <a:xfrm>
            <a:off x="-838909" y="1007841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Новосельский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30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D73ECC-C11D-4384-BC72-6CC6BB336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50A66E5-1AD9-47E9-B5FA-9DDD42002517}"/>
              </a:ext>
            </a:extLst>
          </p:cNvPr>
          <p:cNvCxnSpPr>
            <a:cxnSpLocks/>
          </p:cNvCxnSpPr>
          <p:nvPr/>
        </p:nvCxnSpPr>
        <p:spPr>
          <a:xfrm>
            <a:off x="-1" y="1990627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39B06E6-9B75-4038-A01F-DCDA96FDDEA8}"/>
              </a:ext>
            </a:extLst>
          </p:cNvPr>
          <p:cNvSpPr/>
          <p:nvPr/>
        </p:nvSpPr>
        <p:spPr>
          <a:xfrm>
            <a:off x="5557644" y="1190494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4F6D6C6E-7910-4757-80DD-01B0B7B3E2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938154"/>
              </p:ext>
            </p:extLst>
          </p:nvPr>
        </p:nvGraphicFramePr>
        <p:xfrm>
          <a:off x="-12580" y="2002535"/>
          <a:ext cx="3476064" cy="513757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127005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2349059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235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4661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«Беларусь в моем сердце»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3971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4363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 общественного питания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4340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8826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 (первого, двадцатого, пятидесятого, сотого и т.д., а также тех, кто придет всей семьей)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4950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  <a:tr h="5212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11.00-13.00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агроэкоусадьбы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«Сосновая Роща», проведение спортивно-массового мероприятия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1537346"/>
                  </a:ext>
                </a:extLst>
              </a:tr>
            </a:tbl>
          </a:graphicData>
        </a:graphic>
      </p:graphicFrame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8549C9AC-794E-4F9D-A0AF-FF184962CC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995382"/>
              </p:ext>
            </p:extLst>
          </p:nvPr>
        </p:nvGraphicFramePr>
        <p:xfrm>
          <a:off x="3485870" y="2002535"/>
          <a:ext cx="3362324" cy="6740728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104900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2257424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4498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Работа фотозоны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«В объективе»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4498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«Выбираем свою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6635548"/>
                  </a:ext>
                </a:extLst>
              </a:tr>
              <a:tr h="2696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Караоке «От всей души»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5659016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рисунков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глазами детей» (студия творчества «Мастерская чудес»)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11563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мягкой игрушки «Ад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прадзедаў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спакон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вякоў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…»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(кружок мягкой игрушки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Вяселка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»)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6747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Марафон «Вместе за васильковую Беларусь!» (студия творчества «Мастерская чудес»)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4691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Викторина «</a:t>
                      </a: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Ці ведаеш свой край?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4786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12.00-13.00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«Беларусь – это мы!»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2428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11.00-19.00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Ярмарка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Беларускае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печыва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  <a:tr h="4089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14.00-16.00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Сапраўдны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беларус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1537346"/>
                  </a:ext>
                </a:extLst>
              </a:tr>
              <a:tr h="9069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16.00-18.00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Творческая интерактивная площадка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Танчым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спяваем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людзей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сустракаем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7800605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19032B3-5953-F210-2FB9-97FD84C1E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35" y="933138"/>
            <a:ext cx="1000132" cy="1000132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72A41351-B371-9E47-DBF7-2B366D092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032" y="1095265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5727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7790E4-79C7-4F71-B2C8-C0FC3DCAD99F}"/>
              </a:ext>
            </a:extLst>
          </p:cNvPr>
          <p:cNvSpPr txBox="1"/>
          <p:nvPr/>
        </p:nvSpPr>
        <p:spPr>
          <a:xfrm>
            <a:off x="-823197" y="1228175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Новопольский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31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D35B7D-7FB4-4252-97A5-201E28959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533F67A-74D6-44F1-8C49-A19D64D241DA}"/>
              </a:ext>
            </a:extLst>
          </p:cNvPr>
          <p:cNvCxnSpPr>
            <a:cxnSpLocks/>
          </p:cNvCxnSpPr>
          <p:nvPr/>
        </p:nvCxnSpPr>
        <p:spPr>
          <a:xfrm>
            <a:off x="0" y="2256370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57C31B6-3762-4019-BC1E-A6D55EC40FCC}"/>
              </a:ext>
            </a:extLst>
          </p:cNvPr>
          <p:cNvSpPr/>
          <p:nvPr/>
        </p:nvSpPr>
        <p:spPr>
          <a:xfrm>
            <a:off x="5449705" y="1109349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7A39564F-D196-45F8-8F11-16264AB31F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027927"/>
              </p:ext>
            </p:extLst>
          </p:nvPr>
        </p:nvGraphicFramePr>
        <p:xfrm>
          <a:off x="23450" y="2282332"/>
          <a:ext cx="6858000" cy="5374082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477160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380840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4677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 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6688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«Беларусь в моем сердце»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88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88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54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3749979"/>
                  </a:ext>
                </a:extLst>
              </a:tr>
              <a:tr h="4571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4571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12.00-13.00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«Мы – вместе!»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1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14.00-15.30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Товарищеская встреча по мини-футболу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6449490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CE47F56-B659-F6D9-F2F6-04126AD25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50" y="1214589"/>
            <a:ext cx="833385" cy="833385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556A81A9-BD8A-E566-835D-8A678262D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7" y="956500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2635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95AE1B-EFB2-4CC5-85B3-8E9DE13A5AD1}"/>
              </a:ext>
            </a:extLst>
          </p:cNvPr>
          <p:cNvSpPr txBox="1"/>
          <p:nvPr/>
        </p:nvSpPr>
        <p:spPr>
          <a:xfrm>
            <a:off x="-453585" y="1026860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Тресковщинский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32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77AECC1-8FA8-4927-B79F-2DB3B8F731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2A8DB07-A71D-400F-ABD6-01B721795ECD}"/>
              </a:ext>
            </a:extLst>
          </p:cNvPr>
          <p:cNvCxnSpPr>
            <a:cxnSpLocks/>
          </p:cNvCxnSpPr>
          <p:nvPr/>
        </p:nvCxnSpPr>
        <p:spPr>
          <a:xfrm>
            <a:off x="0" y="1938159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8997E9A-A06A-4B27-ADFA-E0C5A1028571}"/>
              </a:ext>
            </a:extLst>
          </p:cNvPr>
          <p:cNvSpPr/>
          <p:nvPr/>
        </p:nvSpPr>
        <p:spPr>
          <a:xfrm>
            <a:off x="5581177" y="1091774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E6C544B1-CB45-4BBC-AB28-7FB1C08A76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635992"/>
              </p:ext>
            </p:extLst>
          </p:nvPr>
        </p:nvGraphicFramePr>
        <p:xfrm>
          <a:off x="-10085" y="1960272"/>
          <a:ext cx="6868085" cy="6148043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479333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388752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3643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 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6251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«Беларусь в моем сердце»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0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8787749"/>
                  </a:ext>
                </a:extLst>
              </a:tr>
              <a:tr h="6341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 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1500904"/>
                  </a:ext>
                </a:extLst>
              </a:tr>
              <a:tr h="3537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8436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6291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9541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10.00-12.00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детского творчества «Моя Беларусь» в рамках проведения «Марафона единства»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3776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13.00-15.00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Игры для детей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6782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декоративно-прикладного творчества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B4C1FFF-4726-EC79-07C5-688F3EF09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38" y="1061973"/>
            <a:ext cx="833385" cy="833385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849AA28C-2EE6-B74C-1410-12FCB39C3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859" y="831490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3626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AF348C-B4B5-4C82-9150-0777B66EC5D8}"/>
              </a:ext>
            </a:extLst>
          </p:cNvPr>
          <p:cNvSpPr txBox="1"/>
          <p:nvPr/>
        </p:nvSpPr>
        <p:spPr>
          <a:xfrm>
            <a:off x="-529784" y="965526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Чачковский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33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EA40D0F-A634-4880-B15F-04A8D1ED6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065" y="-57825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C18C0A6-E021-4B09-8294-0BC7215895A9}"/>
              </a:ext>
            </a:extLst>
          </p:cNvPr>
          <p:cNvSpPr/>
          <p:nvPr/>
        </p:nvSpPr>
        <p:spPr>
          <a:xfrm>
            <a:off x="5577903" y="1135014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1A4D4675-C113-4443-9889-DC13519A2C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032336"/>
              </p:ext>
            </p:extLst>
          </p:nvPr>
        </p:nvGraphicFramePr>
        <p:xfrm>
          <a:off x="19051" y="1846703"/>
          <a:ext cx="6858000" cy="5832859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147782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710218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2773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«Беларусь в моем сердце»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4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9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детского творчества «Мой родны кут»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 рамках «Марафона единства» 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9420305"/>
                  </a:ext>
                </a:extLst>
              </a:tr>
              <a:tr h="4204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10.00-11.00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16.00-17.00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Спортивные игры с родителями «Мы - за спортивную Беларусь!»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9736044"/>
                  </a:ext>
                </a:extLst>
              </a:tr>
              <a:tr h="4310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11.00-12.00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15.00-16.00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«Мы- вместе!»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441053"/>
                  </a:ext>
                </a:extLst>
              </a:tr>
              <a:tr h="2604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детского творчества «Мой родны кут»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4109234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13.00-14.00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18.00-19.00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Турнир по шашкам и шахматам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030442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Трансляция видеороликов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Зямля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пад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белымі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крыламі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2211426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15.00-16.00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17.00-18.00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Турнир по настольному теннису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0732734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 00-13.00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Мастер-класс «Изготовление сувениров»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2481430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08.00-10.00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Литературная гостиная «Беларусь в моем сердце»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949355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09.00-10.00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Чтение стихов «Беларусь моя синеокая»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9628951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EBE3E47-6B46-57BB-D518-713AFD7B2B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589" y="938043"/>
            <a:ext cx="833385" cy="833385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40B5881B-839B-11A3-CD8C-B6BEB4E30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585" y="911646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3AC8851-82E5-4054-8405-5AD89184877E}"/>
              </a:ext>
            </a:extLst>
          </p:cNvPr>
          <p:cNvCxnSpPr>
            <a:cxnSpLocks/>
          </p:cNvCxnSpPr>
          <p:nvPr/>
        </p:nvCxnSpPr>
        <p:spPr>
          <a:xfrm>
            <a:off x="0" y="1846703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16815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BD6636-3574-4AA9-8DCA-3ABCAF28611C}"/>
              </a:ext>
            </a:extLst>
          </p:cNvPr>
          <p:cNvSpPr txBox="1"/>
          <p:nvPr/>
        </p:nvSpPr>
        <p:spPr>
          <a:xfrm>
            <a:off x="-689212" y="1178896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Ждановичский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34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7CC934-BBD9-45D1-94BE-CEB47D675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757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50CB79C-F777-4E4E-95EC-3F89B152FA11}"/>
              </a:ext>
            </a:extLst>
          </p:cNvPr>
          <p:cNvCxnSpPr>
            <a:cxnSpLocks/>
          </p:cNvCxnSpPr>
          <p:nvPr/>
        </p:nvCxnSpPr>
        <p:spPr>
          <a:xfrm>
            <a:off x="0" y="2142903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460E401-01EF-464B-AA7D-48345E80132E}"/>
              </a:ext>
            </a:extLst>
          </p:cNvPr>
          <p:cNvSpPr/>
          <p:nvPr/>
        </p:nvSpPr>
        <p:spPr>
          <a:xfrm>
            <a:off x="5604709" y="1148090"/>
            <a:ext cx="13003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1598DB2C-ACB7-49BD-AB32-414B3647CA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34226"/>
              </p:ext>
            </p:extLst>
          </p:nvPr>
        </p:nvGraphicFramePr>
        <p:xfrm>
          <a:off x="0" y="2152804"/>
          <a:ext cx="6858000" cy="5143346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390613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467387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2998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1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  <a:endParaRPr lang="ru-RU" sz="1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5689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«Беларусь в моем сердце»</a:t>
                      </a:r>
                      <a:endParaRPr lang="ru-RU" sz="1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0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0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6856752"/>
                  </a:ext>
                </a:extLst>
              </a:tr>
              <a:tr h="3327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8491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1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5660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1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3330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декоративно-прикладного творчества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5736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Бесплатное посещение музея истории 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поселка Ратомка</a:t>
                      </a:r>
                      <a:endParaRPr lang="ru-RU" sz="1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4133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</a:t>
                      </a:r>
                      <a:endParaRPr lang="ru-RU" sz="1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814B648-7CD5-418B-D2E2-D63CB8F09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55" y="1100729"/>
            <a:ext cx="833385" cy="833385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CA4FAC8F-C871-4454-444E-DF79C9879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391" y="928111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4917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BF8932-A186-47EF-8238-E7BCA4154087}"/>
              </a:ext>
            </a:extLst>
          </p:cNvPr>
          <p:cNvSpPr txBox="1"/>
          <p:nvPr/>
        </p:nvSpPr>
        <p:spPr>
          <a:xfrm>
            <a:off x="-529784" y="1042432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Ждановичский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№ 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ru-RU" sz="2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295011A-8F41-4B17-8986-4A992B2DB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6029A91F-A273-407A-A6BF-103984507F96}"/>
              </a:ext>
            </a:extLst>
          </p:cNvPr>
          <p:cNvCxnSpPr>
            <a:cxnSpLocks/>
          </p:cNvCxnSpPr>
          <p:nvPr/>
        </p:nvCxnSpPr>
        <p:spPr>
          <a:xfrm>
            <a:off x="-107427" y="1975832"/>
            <a:ext cx="7072852" cy="342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E64994E-FB17-471E-9686-7CBC8715A79E}"/>
              </a:ext>
            </a:extLst>
          </p:cNvPr>
          <p:cNvSpPr/>
          <p:nvPr/>
        </p:nvSpPr>
        <p:spPr>
          <a:xfrm>
            <a:off x="5557644" y="1087991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5B7089BB-0902-4391-92E8-7506623EBA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1208065"/>
              </p:ext>
            </p:extLst>
          </p:nvPr>
        </p:nvGraphicFramePr>
        <p:xfrm>
          <a:off x="-19049" y="2002656"/>
          <a:ext cx="6877049" cy="4704542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481264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395785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3994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6689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«Беларусь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 моем сердце»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89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6331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3434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6242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3903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112F5E0-2E5D-480F-9967-C9A5279C9F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42636"/>
            <a:ext cx="833385" cy="833385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803A0968-FC6C-7C9F-3CBF-A46054E00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514" y="796187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8396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BF8932-A186-47EF-8238-E7BCA4154087}"/>
              </a:ext>
            </a:extLst>
          </p:cNvPr>
          <p:cNvSpPr txBox="1"/>
          <p:nvPr/>
        </p:nvSpPr>
        <p:spPr>
          <a:xfrm>
            <a:off x="-552757" y="1157677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Ждановичский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№ 36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295011A-8F41-4B17-8986-4A992B2DB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6029A91F-A273-407A-A6BF-103984507F96}"/>
              </a:ext>
            </a:extLst>
          </p:cNvPr>
          <p:cNvCxnSpPr>
            <a:cxnSpLocks/>
          </p:cNvCxnSpPr>
          <p:nvPr/>
        </p:nvCxnSpPr>
        <p:spPr>
          <a:xfrm>
            <a:off x="-167787" y="2159258"/>
            <a:ext cx="7072852" cy="342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E64994E-FB17-471E-9686-7CBC8715A79E}"/>
              </a:ext>
            </a:extLst>
          </p:cNvPr>
          <p:cNvSpPr/>
          <p:nvPr/>
        </p:nvSpPr>
        <p:spPr>
          <a:xfrm>
            <a:off x="5557644" y="1087991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5B7089BB-0902-4391-92E8-7506623EBA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505213"/>
              </p:ext>
            </p:extLst>
          </p:nvPr>
        </p:nvGraphicFramePr>
        <p:xfrm>
          <a:off x="0" y="2186065"/>
          <a:ext cx="6905065" cy="4961919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487298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417767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4089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6898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«Беларусь в моем сердце»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98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6436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3579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7488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5760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12.00-13.00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«Мелодия родного края»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112F5E0-2E5D-480F-9967-C9A5279C9F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42636"/>
            <a:ext cx="833385" cy="833385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803A0968-FC6C-7C9F-3CBF-A46054E00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514" y="796187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096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FF5857-D8F9-4723-98B9-CD562D00B486}"/>
              </a:ext>
            </a:extLst>
          </p:cNvPr>
          <p:cNvSpPr txBox="1"/>
          <p:nvPr/>
        </p:nvSpPr>
        <p:spPr>
          <a:xfrm>
            <a:off x="-536457" y="1314684"/>
            <a:ext cx="8148072" cy="99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Боровлянский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4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3EBBCFE-2A27-48F2-AAA6-CE3985644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-13351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2782E2E-6D57-44B0-BE45-C88643356C0C}"/>
              </a:ext>
            </a:extLst>
          </p:cNvPr>
          <p:cNvCxnSpPr>
            <a:cxnSpLocks/>
          </p:cNvCxnSpPr>
          <p:nvPr/>
        </p:nvCxnSpPr>
        <p:spPr>
          <a:xfrm>
            <a:off x="0" y="2356163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E3E0DD2-8A58-449B-A545-5E2A9D2F1563}"/>
              </a:ext>
            </a:extLst>
          </p:cNvPr>
          <p:cNvSpPr/>
          <p:nvPr/>
        </p:nvSpPr>
        <p:spPr>
          <a:xfrm>
            <a:off x="5557644" y="1112296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21" name="Таблица 20">
            <a:extLst>
              <a:ext uri="{FF2B5EF4-FFF2-40B4-BE49-F238E27FC236}">
                <a16:creationId xmlns:a16="http://schemas.microsoft.com/office/drawing/2014/main" id="{990F4331-F924-459B-9D22-8255FA30D4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13861"/>
              </p:ext>
            </p:extLst>
          </p:nvPr>
        </p:nvGraphicFramePr>
        <p:xfrm>
          <a:off x="0" y="2366766"/>
          <a:ext cx="6858000" cy="5396362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5600700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242034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58992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«Беларусь в моем сердце»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4273343"/>
                  </a:ext>
                </a:extLst>
              </a:tr>
              <a:tr h="238859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9612682"/>
                  </a:ext>
                </a:extLst>
              </a:tr>
              <a:tr h="237391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171730"/>
                  </a:ext>
                </a:extLst>
              </a:tr>
              <a:tr h="374163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  <a:tr h="353052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детского рисунка «Я люблю Беларусь» 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рамках «Марафона единства»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774080"/>
                  </a:ext>
                </a:extLst>
              </a:tr>
              <a:tr h="248700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8280220"/>
                  </a:ext>
                </a:extLst>
              </a:tr>
              <a:tr h="274306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08.00-10.00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18.00-20.00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Беспроигрышная лотерея «Счастливый выбор»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3854650"/>
                  </a:ext>
                </a:extLst>
              </a:tr>
              <a:tr h="245386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09.00-14.00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«Белорусские узоры»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6046410"/>
                  </a:ext>
                </a:extLst>
              </a:tr>
              <a:tr h="706103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10.30-11.00</a:t>
                      </a:r>
                    </a:p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11.30-12.00</a:t>
                      </a:r>
                    </a:p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13.00-14.00</a:t>
                      </a:r>
                    </a:p>
                    <a:p>
                      <a:pPr marL="18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15.00-16.00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Квітней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мая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3135089"/>
                  </a:ext>
                </a:extLst>
              </a:tr>
              <a:tr h="202269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12.00-16.00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Арт-акция «Мы - белорусы!»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9061877"/>
                  </a:ext>
                </a:extLst>
              </a:tr>
              <a:tr h="177293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12.00-16.00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Семейный хобби-центр «Игротека»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9362760"/>
                  </a:ext>
                </a:extLst>
              </a:tr>
              <a:tr h="242063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14.00-17.00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Подвижные игры и забавы «Беларусь спортивная»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8566781"/>
                  </a:ext>
                </a:extLst>
              </a:tr>
              <a:tr h="231943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«Мой родны кут»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8732425"/>
                  </a:ext>
                </a:extLst>
              </a:tr>
              <a:tr h="271461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Трансляция видеороликов «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Зямля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пад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белымі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крыламі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762592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61929AC-1D83-DB23-EADE-CD705FB4C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73" y="1225258"/>
            <a:ext cx="1000132" cy="1000132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1A1070C6-85D7-D0AE-5E65-E01F9F105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326" y="1078852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1000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67138B-D9E2-451D-BBE9-57C7436FFC9F}"/>
              </a:ext>
            </a:extLst>
          </p:cNvPr>
          <p:cNvSpPr txBox="1"/>
          <p:nvPr/>
        </p:nvSpPr>
        <p:spPr>
          <a:xfrm>
            <a:off x="-395108" y="1181545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Ратомский</a:t>
            </a:r>
            <a:endParaRPr lang="en-US" sz="2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38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4A8E64-76D8-4B08-8425-9DD3815D42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D6D959E-976C-48BB-83D6-C364036A6FD1}"/>
              </a:ext>
            </a:extLst>
          </p:cNvPr>
          <p:cNvCxnSpPr>
            <a:cxnSpLocks/>
          </p:cNvCxnSpPr>
          <p:nvPr/>
        </p:nvCxnSpPr>
        <p:spPr>
          <a:xfrm>
            <a:off x="0" y="2149759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683A0C1-5736-4541-9336-9021FEEE12F5}"/>
              </a:ext>
            </a:extLst>
          </p:cNvPr>
          <p:cNvSpPr/>
          <p:nvPr/>
        </p:nvSpPr>
        <p:spPr>
          <a:xfrm>
            <a:off x="5533797" y="1162332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1D547EB1-02FB-4A93-BD1E-7C4182E9E3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710621"/>
              </p:ext>
            </p:extLst>
          </p:nvPr>
        </p:nvGraphicFramePr>
        <p:xfrm>
          <a:off x="-1" y="2178210"/>
          <a:ext cx="6905066" cy="5522809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181101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723965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2777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2887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«Беларусь в моем сердце»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8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2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4609397"/>
                  </a:ext>
                </a:extLst>
              </a:tr>
              <a:tr h="2452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0809316"/>
                  </a:ext>
                </a:extLst>
              </a:tr>
              <a:tr h="7356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9228414"/>
                  </a:ext>
                </a:extLst>
              </a:tr>
              <a:tr h="2827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499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детского творчества «Мой родны кут»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 рамках «Марафона единства»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2719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фотографий «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Мая Беларусь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2794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08.00-10.00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Видеообзор «Беларусь – страна возможностей»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5452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10.00-12.00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Мастер-классы объединений по интересам «Белорусский узор»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3113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13.00-14.00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Квест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-игра «Я познаю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  <a:tr h="296931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12.00-13.00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Выступление народного коллектива «Славянский настрой»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4868597"/>
                  </a:ext>
                </a:extLst>
              </a:tr>
              <a:tr h="285437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Спортивный дайджест «Здоровая нация – здоровая страна»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0759711"/>
                  </a:ext>
                </a:extLst>
              </a:tr>
              <a:tr h="33141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15.00-16.00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Литературный час «Нам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засталася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спадчына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6947444"/>
                  </a:ext>
                </a:extLst>
              </a:tr>
              <a:tr h="310022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Музыкальный видеоряд «За Беларусь!»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4496521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A11D1D-F462-100A-243D-AE1D68B76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18" y="1029176"/>
            <a:ext cx="1004178" cy="1004178"/>
          </a:xfrm>
          <a:prstGeom prst="rect">
            <a:avLst/>
          </a:prstGeom>
        </p:spPr>
      </p:pic>
      <p:pic>
        <p:nvPicPr>
          <p:cNvPr id="12" name="Picture 2" descr="Picture background">
            <a:extLst>
              <a:ext uri="{FF2B5EF4-FFF2-40B4-BE49-F238E27FC236}">
                <a16:creationId xmlns:a16="http://schemas.microsoft.com/office/drawing/2014/main" id="{CD78915F-07E8-3241-C687-6C2D25980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728" y="904439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6045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A7F626-7646-4029-91CE-83E951865525}"/>
              </a:ext>
            </a:extLst>
          </p:cNvPr>
          <p:cNvSpPr txBox="1"/>
          <p:nvPr/>
        </p:nvSpPr>
        <p:spPr>
          <a:xfrm>
            <a:off x="-624505" y="1217593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Ратомский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39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08C0EDA-34DE-43DB-B3B1-C2F851A85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7FE5AD89-EB0D-40B3-A6FB-7631E4859183}"/>
              </a:ext>
            </a:extLst>
          </p:cNvPr>
          <p:cNvCxnSpPr>
            <a:cxnSpLocks/>
          </p:cNvCxnSpPr>
          <p:nvPr/>
        </p:nvCxnSpPr>
        <p:spPr>
          <a:xfrm>
            <a:off x="0" y="2130545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E36AB53-54D6-47CE-BE93-04CC79942374}"/>
              </a:ext>
            </a:extLst>
          </p:cNvPr>
          <p:cNvSpPr/>
          <p:nvPr/>
        </p:nvSpPr>
        <p:spPr>
          <a:xfrm>
            <a:off x="5553238" y="1153732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id="{8698B8FA-E276-4E3D-8B6E-A55E181BF1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794540"/>
              </p:ext>
            </p:extLst>
          </p:nvPr>
        </p:nvGraphicFramePr>
        <p:xfrm>
          <a:off x="-3953" y="2153251"/>
          <a:ext cx="6861953" cy="5489285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478012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383941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3907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6400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«Беларусь в моем сердце»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3926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6948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5972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639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10.00-13.00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Бесплатное посещение и экскурсия в музее развития конного спорта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6226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12.00-13.00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«Беларусь  васильковая»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58BA180-46AD-6816-50F1-A77BB0232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360" y="1143911"/>
            <a:ext cx="1027789" cy="1027789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90C6A007-0629-A2BA-B45B-1D13BA007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305" y="1001446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95778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ED2129-72B7-439B-87F6-0ADA19BF2A00}"/>
              </a:ext>
            </a:extLst>
          </p:cNvPr>
          <p:cNvSpPr txBox="1"/>
          <p:nvPr/>
        </p:nvSpPr>
        <p:spPr>
          <a:xfrm>
            <a:off x="-529784" y="1048643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Тарасовский участок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40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2EEDA4A-64A8-46A2-950E-A7110D361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C16355C-BD52-4595-BF84-688214F0E34E}"/>
              </a:ext>
            </a:extLst>
          </p:cNvPr>
          <p:cNvCxnSpPr>
            <a:cxnSpLocks/>
          </p:cNvCxnSpPr>
          <p:nvPr/>
        </p:nvCxnSpPr>
        <p:spPr>
          <a:xfrm>
            <a:off x="0" y="1992097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67B3188-6F2D-450C-BEA6-6D177E89F5A7}"/>
              </a:ext>
            </a:extLst>
          </p:cNvPr>
          <p:cNvSpPr/>
          <p:nvPr/>
        </p:nvSpPr>
        <p:spPr>
          <a:xfrm>
            <a:off x="5628241" y="1072884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23" name="Таблица 22">
            <a:extLst>
              <a:ext uri="{FF2B5EF4-FFF2-40B4-BE49-F238E27FC236}">
                <a16:creationId xmlns:a16="http://schemas.microsoft.com/office/drawing/2014/main" id="{B591192B-8FC0-4741-8A8F-31ACCE9B4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399825"/>
              </p:ext>
            </p:extLst>
          </p:nvPr>
        </p:nvGraphicFramePr>
        <p:xfrm>
          <a:off x="0" y="2011603"/>
          <a:ext cx="6858000" cy="4893896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540950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317050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4451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7210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«Беларусь в моем сердце»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0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6728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371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6728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6806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3676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12.00-13.00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5731BB-7D6E-8CBC-60F8-44A510AD0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353" y="906482"/>
            <a:ext cx="1030313" cy="1030313"/>
          </a:xfrm>
          <a:prstGeom prst="rect">
            <a:avLst/>
          </a:prstGeom>
        </p:spPr>
      </p:pic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0BF0334B-212D-6B93-4D62-51633CBE5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923" y="842671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2016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5977F4-5E81-4609-B351-71B2BEBD61DD}"/>
              </a:ext>
            </a:extLst>
          </p:cNvPr>
          <p:cNvSpPr txBox="1"/>
          <p:nvPr/>
        </p:nvSpPr>
        <p:spPr>
          <a:xfrm>
            <a:off x="-298593" y="1110133"/>
            <a:ext cx="79175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Заславский </a:t>
            </a:r>
            <a:endParaRPr lang="en-US" sz="24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41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C90EE2-629F-4E5F-97C2-9799E0A55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CA6F340-787C-4ADA-8580-1D286BF568AF}"/>
              </a:ext>
            </a:extLst>
          </p:cNvPr>
          <p:cNvSpPr/>
          <p:nvPr/>
        </p:nvSpPr>
        <p:spPr>
          <a:xfrm>
            <a:off x="5557644" y="1102963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9BC158EB-C83C-4EC8-B10E-AA005600D4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552884"/>
              </p:ext>
            </p:extLst>
          </p:nvPr>
        </p:nvGraphicFramePr>
        <p:xfrm>
          <a:off x="-19050" y="1980602"/>
          <a:ext cx="6858000" cy="5694214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638800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2761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3245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«Беларусь в моем сердце»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271503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1654555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8714391"/>
                  </a:ext>
                </a:extLst>
              </a:tr>
              <a:tr h="5891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 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1636954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6550471"/>
                  </a:ext>
                </a:extLst>
              </a:tr>
              <a:tr h="4730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08.00-12.00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Трансляция видеороликов «Беларусь. Страна возможностей!»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1815080"/>
                  </a:ext>
                </a:extLst>
              </a:tr>
              <a:tr h="7095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09.00-10.00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12.00-13.00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17.00-18.00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«Мы – вместе за Беларусь!»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792117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детского творчества «Беларусь» в рамках «Марафона единства»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13.00-14.00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Любительский турнир по шашкам и шахматам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2799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14.00-16.00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«Васильки»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2743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16.00-17.00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Деловая игра «Выборы»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284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17.00-18.00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Квест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-игра «Собираем факты и смыслы»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3193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18.00-19.00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Викторина «Выборы Президента Республики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</a:tbl>
          </a:graphicData>
        </a:graphic>
      </p:graphicFrame>
      <p:pic>
        <p:nvPicPr>
          <p:cNvPr id="2" name="Picture 2" descr="Picture background">
            <a:extLst>
              <a:ext uri="{FF2B5EF4-FFF2-40B4-BE49-F238E27FC236}">
                <a16:creationId xmlns:a16="http://schemas.microsoft.com/office/drawing/2014/main" id="{D36410CB-F557-809F-B946-6C4C69054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326" y="869375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505294-142C-9A5C-F5FD-959654F98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626" y="950288"/>
            <a:ext cx="1030313" cy="1030313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67B29D7-1E90-4B36-8F6D-83C6130CB1C1}"/>
              </a:ext>
            </a:extLst>
          </p:cNvPr>
          <p:cNvCxnSpPr>
            <a:cxnSpLocks/>
          </p:cNvCxnSpPr>
          <p:nvPr/>
        </p:nvCxnSpPr>
        <p:spPr>
          <a:xfrm>
            <a:off x="-19050" y="1980602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22419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4AAD0F-6C47-4FAF-A5B3-BEA9EF54A99E}"/>
              </a:ext>
            </a:extLst>
          </p:cNvPr>
          <p:cNvSpPr txBox="1"/>
          <p:nvPr/>
        </p:nvSpPr>
        <p:spPr>
          <a:xfrm>
            <a:off x="-291659" y="1168994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Заславский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42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B53DE88-BAAA-4B84-9FE2-9F413A0FB6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BE16769-3202-47AB-9649-8A8055E08FAA}"/>
              </a:ext>
            </a:extLst>
          </p:cNvPr>
          <p:cNvSpPr/>
          <p:nvPr/>
        </p:nvSpPr>
        <p:spPr>
          <a:xfrm>
            <a:off x="5472691" y="1145872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C35AA46B-80CB-4A28-BA7D-FE85332448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264374"/>
              </p:ext>
            </p:extLst>
          </p:nvPr>
        </p:nvGraphicFramePr>
        <p:xfrm>
          <a:off x="1" y="2211946"/>
          <a:ext cx="6842418" cy="5457263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134606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707812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2550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07.45-</a:t>
                      </a: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2653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0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Поздравление впервые голосующих избирателей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3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торговли и общественного питания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3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Поздравление избирателей-именинников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0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4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семейных фотографий «Наш исторический день»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98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 художественных работ «Мая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кра</a:t>
                      </a: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іна – Беларусь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91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09.00-10.00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16.00-17.00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Презентация исторических мест Беларуси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Удивительные замки Беларуси. Мир и Несвиж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8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11.00-12.00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Концерт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Родн</a:t>
                      </a: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ы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кра</a:t>
                      </a: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440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12.00-13.00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Просмотр анимационных фильмов киностудии «Б</a:t>
                      </a: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ЕЛАРУСЬФІЛЬМ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  «Бела</a:t>
                      </a: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рускія прымаўкі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», «</a:t>
                      </a: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Легенды </a:t>
                      </a:r>
                      <a:b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 сказания Беларуси. Аист»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9883078"/>
                  </a:ext>
                </a:extLst>
              </a:tr>
              <a:tr h="2838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14.00-15.00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Концерт «Мело</a:t>
                      </a: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ии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наших сердец»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6410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15.00-16.00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be-BY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культу</a:t>
                      </a: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рно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-познавательных объектов историко-культурного музея-заповедника «Заславль» «Тысячелетний Заславль. История Беларуси»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8670609"/>
                  </a:ext>
                </a:extLst>
              </a:tr>
              <a:tr h="6572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17.00-18.00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Просмотр анимационных фильмов киностудии «Б</a:t>
                      </a: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ЕЛАРУСЬФІЛЬМ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  «Бела</a:t>
                      </a: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рускія прымаўкі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», «</a:t>
                      </a: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Легенды </a:t>
                      </a:r>
                      <a:b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 сказания Беларуси. Аист»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0650693"/>
                  </a:ext>
                </a:extLst>
              </a:tr>
              <a:tr h="2749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18.00-19.00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 «</a:t>
                      </a: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Музычная краіна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7687555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3D69693-AD35-5DA5-A45B-CC81C956F5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372" y="1055059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356717A2-C55C-E926-0C3E-1E21250AA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326" y="766886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3183125-E9E7-4405-B528-FD3FE894685F}"/>
              </a:ext>
            </a:extLst>
          </p:cNvPr>
          <p:cNvCxnSpPr>
            <a:cxnSpLocks/>
          </p:cNvCxnSpPr>
          <p:nvPr/>
        </p:nvCxnSpPr>
        <p:spPr>
          <a:xfrm>
            <a:off x="-44157" y="2211946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18163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8036C1-4CD4-4CA5-BCE8-4B1F3FD229EA}"/>
              </a:ext>
            </a:extLst>
          </p:cNvPr>
          <p:cNvSpPr txBox="1"/>
          <p:nvPr/>
        </p:nvSpPr>
        <p:spPr>
          <a:xfrm>
            <a:off x="-529784" y="1105683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Заславский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43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7CFA94-8DD8-4EBA-AC88-6623BF205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-9554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CF9E3D4-68F5-4674-AFC9-ED56C633FBF2}"/>
              </a:ext>
            </a:extLst>
          </p:cNvPr>
          <p:cNvCxnSpPr>
            <a:cxnSpLocks/>
          </p:cNvCxnSpPr>
          <p:nvPr/>
        </p:nvCxnSpPr>
        <p:spPr>
          <a:xfrm>
            <a:off x="0" y="2121510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6EEC410-4088-4AB8-80A3-4D13DE91D3D1}"/>
              </a:ext>
            </a:extLst>
          </p:cNvPr>
          <p:cNvSpPr/>
          <p:nvPr/>
        </p:nvSpPr>
        <p:spPr>
          <a:xfrm>
            <a:off x="5557644" y="1109141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39A477E5-F8B5-4241-96E6-85C89ADA34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467132"/>
              </p:ext>
            </p:extLst>
          </p:nvPr>
        </p:nvGraphicFramePr>
        <p:xfrm>
          <a:off x="0" y="2149609"/>
          <a:ext cx="6891475" cy="5489441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195263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696212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3143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2857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231727"/>
                  </a:ext>
                </a:extLst>
              </a:tr>
              <a:tr h="2075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6349956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0957235"/>
                  </a:ext>
                </a:extLst>
              </a:tr>
              <a:tr h="5405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6374913"/>
                  </a:ext>
                </a:extLst>
              </a:tr>
              <a:tr h="3614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7339960"/>
                  </a:ext>
                </a:extLst>
              </a:tr>
              <a:tr h="5111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08.00-10.00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Трансляция видеороликов «Беларусь. Страна удивительных открытий»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3842415"/>
                  </a:ext>
                </a:extLst>
              </a:tr>
              <a:tr h="4701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детского творчества «Беларусь глазами детей»  </a:t>
                      </a:r>
                      <a:b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 рамках «Марафона единства»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2563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10.00-11.00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«Творческая мастерская»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2747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11.00-12.00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«Оркестр баянистов»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4913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12.00-15.00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Работа спортивного зала. Любительский турнир «Шашки-шахматы»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4913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15.00-16.00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Концертная программа детской эстрадной студии «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Конфети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2908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18.00-19.00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Концертная программа «От всей души»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A1132CC-B100-4B2A-4973-24C1DA9CC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98" y="886660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7B4A2BE0-2E60-9B58-B51B-6F8495C6A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326" y="830240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8981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A7929DAB-6165-4AD1-AC4F-513815322CED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sz="5689" b="1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813FEE2-8258-40F6-9B1D-56F8C201C270}"/>
              </a:ext>
            </a:extLst>
          </p:cNvPr>
          <p:cNvSpPr txBox="1"/>
          <p:nvPr/>
        </p:nvSpPr>
        <p:spPr>
          <a:xfrm>
            <a:off x="-657934" y="1216284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Заславский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44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2738F67-CC90-44AD-A064-CE97622BF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06FE5E35-966E-45A1-A9FE-2C62E0C8BDC6}"/>
              </a:ext>
            </a:extLst>
          </p:cNvPr>
          <p:cNvCxnSpPr>
            <a:cxnSpLocks/>
          </p:cNvCxnSpPr>
          <p:nvPr/>
        </p:nvCxnSpPr>
        <p:spPr>
          <a:xfrm>
            <a:off x="0" y="2256370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44ADFEF-D22D-4277-AFC6-78A05408B961}"/>
              </a:ext>
            </a:extLst>
          </p:cNvPr>
          <p:cNvSpPr/>
          <p:nvPr/>
        </p:nvSpPr>
        <p:spPr>
          <a:xfrm>
            <a:off x="5555368" y="1276107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29" name="Таблица 28">
            <a:extLst>
              <a:ext uri="{FF2B5EF4-FFF2-40B4-BE49-F238E27FC236}">
                <a16:creationId xmlns:a16="http://schemas.microsoft.com/office/drawing/2014/main" id="{29FC7FF6-EE15-4AF5-BADA-228A9D0767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594913"/>
              </p:ext>
            </p:extLst>
          </p:nvPr>
        </p:nvGraphicFramePr>
        <p:xfrm>
          <a:off x="0" y="2286413"/>
          <a:ext cx="6905065" cy="5530521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304925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600140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2948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7728001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2241990"/>
                  </a:ext>
                </a:extLst>
              </a:tr>
              <a:tr h="7347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3821838"/>
                  </a:ext>
                </a:extLst>
              </a:tr>
              <a:tr h="2786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7901493"/>
                  </a:ext>
                </a:extLst>
              </a:tr>
              <a:tr h="9796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творческих работ подопечного отделения дневного пребывания для инвалидов государственного учреждения «Территориальный центр социального обслуживания населения Минского района»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2972450"/>
                  </a:ext>
                </a:extLst>
              </a:tr>
              <a:tr h="2449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08.30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Радиоконцерт «</a:t>
                      </a:r>
                      <a:r>
                        <a:rPr lang="ru-RU" sz="17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Кв</a:t>
                      </a:r>
                      <a:r>
                        <a:rPr lang="be-BY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і</a:t>
                      </a:r>
                      <a:r>
                        <a:rPr lang="ru-RU" sz="17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тней</a:t>
                      </a: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Беларусь!»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497592"/>
                  </a:ext>
                </a:extLst>
              </a:tr>
              <a:tr h="2899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Демонстрация  кинофильма «Белые росы»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3440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12.00-17.00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Песенный марафон «Мой край – моя любовь»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2739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Радиоконцерт </a:t>
                      </a: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«Твой</a:t>
                      </a:r>
                      <a:r>
                        <a:rPr lang="ru-RU" sz="17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выбор – твое будущее»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2968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Видеозал  «Есть самая лучшая в мире земля»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9DEEE7B-E9CE-8EED-2C7E-236021F7A4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6682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F83EB9DE-86B6-3482-1D35-4A8D08CA7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985" y="937394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0961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E3BB18-FBAA-43BF-BEF4-5BA2899EAA0C}"/>
              </a:ext>
            </a:extLst>
          </p:cNvPr>
          <p:cNvSpPr txBox="1"/>
          <p:nvPr/>
        </p:nvSpPr>
        <p:spPr>
          <a:xfrm>
            <a:off x="-413669" y="966689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Пятый Заславский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45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F9D054-7D32-4BA0-B088-0D126CB97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76183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57AC5A-5899-4AE1-83A2-5A1B2BB55295}"/>
              </a:ext>
            </a:extLst>
          </p:cNvPr>
          <p:cNvSpPr/>
          <p:nvPr/>
        </p:nvSpPr>
        <p:spPr>
          <a:xfrm>
            <a:off x="5470280" y="1061876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0A509918-C5E5-460D-9137-B16E634ED4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81037"/>
              </p:ext>
            </p:extLst>
          </p:nvPr>
        </p:nvGraphicFramePr>
        <p:xfrm>
          <a:off x="0" y="1887229"/>
          <a:ext cx="6952130" cy="5619546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181100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771030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2654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89319495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6727069"/>
                  </a:ext>
                </a:extLst>
              </a:tr>
              <a:tr h="4544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414392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3058391"/>
                  </a:ext>
                </a:extLst>
              </a:tr>
              <a:tr h="2942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Трансляция видеороликов «Беларусь. Страна возможностей»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1425358"/>
                  </a:ext>
                </a:extLst>
              </a:tr>
              <a:tr h="4544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рисунков «Мая </a:t>
                      </a:r>
                      <a:r>
                        <a:rPr lang="ru-RU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Радзiма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– Беларусь»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в рамках «Марафона единства» 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9595766"/>
                  </a:ext>
                </a:extLst>
              </a:tr>
              <a:tr h="4544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09.00-10.00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13.00-14.00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17.00-16.00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Мастер-классы по изготовлению украшений патриотической направленности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4544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10.00-11.00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Выступление творческих коллективов государственного учреждения образования «Заславская СШ № 2» «За Беларусь!»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4544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12.00-13.00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детской эстрадной студии «</a:t>
                      </a:r>
                      <a:r>
                        <a:rPr lang="ru-RU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Конфети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 филиала «Заславский ГДК»  «</a:t>
                      </a:r>
                      <a:r>
                        <a:rPr lang="ru-RU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Табе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Беларусь!»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0095381"/>
                  </a:ext>
                </a:extLst>
              </a:tr>
              <a:tr h="4544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 воспитанников </a:t>
                      </a:r>
                      <a:r>
                        <a:rPr lang="ru-RU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Заславской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детской школы искусств «Ансамбль скрипачей» 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9567"/>
                  </a:ext>
                </a:extLst>
              </a:tr>
              <a:tr h="269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Бесплатное посещение 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музея </a:t>
                      </a:r>
                      <a:r>
                        <a:rPr lang="be-BY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боевой Славы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1546072"/>
                  </a:ext>
                </a:extLst>
              </a:tr>
              <a:tr h="5133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11.00-12.00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Выступление студии бального танца «Dance </a:t>
                      </a:r>
                      <a:r>
                        <a:rPr lang="ru-RU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centre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 «Танцевальный </a:t>
                      </a:r>
                      <a:r>
                        <a:rPr lang="ru-RU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колейдоскоп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3757926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F2E4FB-2F57-5BC8-3B6B-8FA3AE9B8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64" y="966689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30AB5F06-6763-5012-BB7E-8C6161876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421" y="829615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1241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237A69-8ABA-4238-844A-81194BAF695D}"/>
              </a:ext>
            </a:extLst>
          </p:cNvPr>
          <p:cNvSpPr txBox="1"/>
          <p:nvPr/>
        </p:nvSpPr>
        <p:spPr>
          <a:xfrm>
            <a:off x="-353134" y="1192871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Шестой Заславский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46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CB2239-647A-40D9-B9BA-EE11137EC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EDFCFF2-5CA9-46AC-97E7-A587D449F9F9}"/>
              </a:ext>
            </a:extLst>
          </p:cNvPr>
          <p:cNvCxnSpPr>
            <a:cxnSpLocks/>
          </p:cNvCxnSpPr>
          <p:nvPr/>
        </p:nvCxnSpPr>
        <p:spPr>
          <a:xfrm>
            <a:off x="0" y="2206126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0894650-6ED1-417D-B583-A7FF092E2458}"/>
              </a:ext>
            </a:extLst>
          </p:cNvPr>
          <p:cNvSpPr/>
          <p:nvPr/>
        </p:nvSpPr>
        <p:spPr>
          <a:xfrm>
            <a:off x="5557644" y="1157369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793D61E1-4686-4E62-A75C-DB0B6C265F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16675"/>
              </p:ext>
            </p:extLst>
          </p:nvPr>
        </p:nvGraphicFramePr>
        <p:xfrm>
          <a:off x="0" y="2214286"/>
          <a:ext cx="6952130" cy="5161072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562100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390030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4241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6689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89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6242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4571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6242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666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7364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12.00-13.00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 детских творческих коллективов «Мая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C83E658-5F75-A9DD-5B00-298580D6F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98" y="1108506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A853B125-0844-B07C-2602-A1F73CFED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985" y="922477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983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41A3F9-E439-4CB0-9D73-BA31DA9E9124}"/>
              </a:ext>
            </a:extLst>
          </p:cNvPr>
          <p:cNvSpPr txBox="1"/>
          <p:nvPr/>
        </p:nvSpPr>
        <p:spPr>
          <a:xfrm>
            <a:off x="-529784" y="1171635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Седьмой Заславский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47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CD8183-BE08-47EB-9327-E69ACB7E8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76D23F5-424E-45AF-AA2C-972FA2BA5D0A}"/>
              </a:ext>
            </a:extLst>
          </p:cNvPr>
          <p:cNvCxnSpPr>
            <a:cxnSpLocks/>
          </p:cNvCxnSpPr>
          <p:nvPr/>
        </p:nvCxnSpPr>
        <p:spPr>
          <a:xfrm>
            <a:off x="0" y="2162787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7BB13EE-DBB3-4DF6-98F9-018BCA9B2E24}"/>
              </a:ext>
            </a:extLst>
          </p:cNvPr>
          <p:cNvSpPr/>
          <p:nvPr/>
        </p:nvSpPr>
        <p:spPr>
          <a:xfrm>
            <a:off x="5434212" y="1022616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8520747A-31BE-46D3-80D1-5C0EC844BD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115615"/>
              </p:ext>
            </p:extLst>
          </p:nvPr>
        </p:nvGraphicFramePr>
        <p:xfrm>
          <a:off x="0" y="2186097"/>
          <a:ext cx="6849912" cy="5073858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469073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380839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42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6695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  <a:endParaRPr lang="en-US" sz="2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</a:t>
                      </a:r>
                      <a:endParaRPr lang="en-US" sz="2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избирателей</a:t>
                      </a:r>
                      <a:endParaRPr lang="ru-RU" sz="2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5951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5951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2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  <a:b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14.00-15.00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 детских творческих коллективов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«Мая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7C6BAE1-F4A5-A902-408A-5C7729315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84975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DF903E10-4237-1A53-4A47-9A8E133DA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025" y="824621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23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990782-66DA-4CA3-8146-8A428CEF9895}"/>
              </a:ext>
            </a:extLst>
          </p:cNvPr>
          <p:cNvSpPr txBox="1"/>
          <p:nvPr/>
        </p:nvSpPr>
        <p:spPr>
          <a:xfrm>
            <a:off x="-521390" y="1678781"/>
            <a:ext cx="8200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Пятый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Боровлянский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5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95F5FF-0179-44A4-BA14-62827297D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4CC740C-6959-42A0-B3E4-DC7F52B09FAA}"/>
              </a:ext>
            </a:extLst>
          </p:cNvPr>
          <p:cNvCxnSpPr>
            <a:cxnSpLocks/>
          </p:cNvCxnSpPr>
          <p:nvPr/>
        </p:nvCxnSpPr>
        <p:spPr>
          <a:xfrm>
            <a:off x="0" y="2632888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65F676D-0C3E-4F3A-878D-7C88F6A06F46}"/>
              </a:ext>
            </a:extLst>
          </p:cNvPr>
          <p:cNvSpPr/>
          <p:nvPr/>
        </p:nvSpPr>
        <p:spPr>
          <a:xfrm>
            <a:off x="5628888" y="1286199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3AC76BE-827B-4EA1-96E3-0D9EDC5329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994412"/>
              </p:ext>
            </p:extLst>
          </p:nvPr>
        </p:nvGraphicFramePr>
        <p:xfrm>
          <a:off x="-22886" y="2632888"/>
          <a:ext cx="6952130" cy="4598281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666315">
                  <a:extLst>
                    <a:ext uri="{9D8B030D-6E8A-4147-A177-3AD203B41FA5}">
                      <a16:colId xmlns:a16="http://schemas.microsoft.com/office/drawing/2014/main" val="1671970259"/>
                    </a:ext>
                  </a:extLst>
                </a:gridCol>
                <a:gridCol w="5285815">
                  <a:extLst>
                    <a:ext uri="{9D8B030D-6E8A-4147-A177-3AD203B41FA5}">
                      <a16:colId xmlns:a16="http://schemas.microsoft.com/office/drawing/2014/main" val="1908089527"/>
                    </a:ext>
                  </a:extLst>
                </a:gridCol>
              </a:tblGrid>
              <a:tr h="500418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07.45-08.00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1694423"/>
                  </a:ext>
                </a:extLst>
              </a:tr>
              <a:tr h="254209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«Беларусь в моем сердце»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9163374"/>
                  </a:ext>
                </a:extLst>
              </a:tr>
              <a:tr h="324707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2219923"/>
                  </a:ext>
                </a:extLst>
              </a:tr>
              <a:tr h="281927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9936732"/>
                  </a:ext>
                </a:extLst>
              </a:tr>
              <a:tr h="440263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8043695"/>
                  </a:ext>
                </a:extLst>
              </a:tr>
              <a:tr h="681481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7751989"/>
                  </a:ext>
                </a:extLst>
              </a:tr>
              <a:tr h="495796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8378040"/>
                  </a:ext>
                </a:extLst>
              </a:tr>
              <a:tr h="136584">
                <a:tc>
                  <a:txBody>
                    <a:bodyPr/>
                    <a:lstStyle/>
                    <a:p>
                      <a:pPr marL="180000"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14.00-15.00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«Мая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Радзіма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 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91150380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FF4E07F-3126-D828-DFDA-D8497CEA4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189" y="1499369"/>
            <a:ext cx="1000132" cy="1000132"/>
          </a:xfrm>
          <a:prstGeom prst="rect">
            <a:avLst/>
          </a:prstGeom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03BDF1E2-1914-61D1-70F6-8E8A4F609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570" y="1263518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6196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45B592-E0C1-43BF-8957-65E9035D75AD}"/>
              </a:ext>
            </a:extLst>
          </p:cNvPr>
          <p:cNvSpPr txBox="1"/>
          <p:nvPr/>
        </p:nvSpPr>
        <p:spPr>
          <a:xfrm>
            <a:off x="-663134" y="981833"/>
            <a:ext cx="85298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тий</a:t>
            </a:r>
            <a:endParaRPr lang="ru-RU" sz="2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Колодищанский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50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835796C-F6CE-4441-96C3-271A432CF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6" y="-31402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19005C2-B626-4B8C-8B6D-D62D67E49FA4}"/>
              </a:ext>
            </a:extLst>
          </p:cNvPr>
          <p:cNvSpPr/>
          <p:nvPr/>
        </p:nvSpPr>
        <p:spPr>
          <a:xfrm>
            <a:off x="5539148" y="1071362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8B28B82D-0187-4F72-B202-5D6F75C1AF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951273"/>
              </p:ext>
            </p:extLst>
          </p:nvPr>
        </p:nvGraphicFramePr>
        <p:xfrm>
          <a:off x="0" y="2293744"/>
          <a:ext cx="6858000" cy="5381272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318560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539440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3065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41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9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48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«Наш выбор – наше будущее»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12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.00-1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 «Родина моя»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9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Фотовыставка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Беларуская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старонка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76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1.00-11.40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Мова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шматгранная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31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Викторина «Наша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64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12.00-13.00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Арт-проект «Зимняя фантазия»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12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13.30-14.30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Театральная гостиная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Выток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Беларус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12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16.30-17.30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Видеолекторий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«Путешествие по Беларуси»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05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14.00-15.00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.00-1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 «Родина моя»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E967DB5-7065-DD92-3242-5F50D2FC63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98" y="1037989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CA93BA3B-FBD4-0B77-CD88-7B2675988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326" y="911176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5626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60CC48-F44E-4ACE-8D54-B378FD2E1C53}"/>
              </a:ext>
            </a:extLst>
          </p:cNvPr>
          <p:cNvSpPr txBox="1"/>
          <p:nvPr/>
        </p:nvSpPr>
        <p:spPr>
          <a:xfrm>
            <a:off x="-529784" y="1194868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Колодищанский</a:t>
            </a:r>
            <a:endParaRPr lang="ru-RU" sz="2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51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6489CD-83D4-4101-91A4-DA21B7389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408B232-0BC9-4F2E-9DE0-8625A1E9B7D8}"/>
              </a:ext>
            </a:extLst>
          </p:cNvPr>
          <p:cNvSpPr/>
          <p:nvPr/>
        </p:nvSpPr>
        <p:spPr>
          <a:xfrm>
            <a:off x="5472872" y="982637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EB4B84BE-8DFE-4496-9431-2E8641ECF2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989825"/>
              </p:ext>
            </p:extLst>
          </p:nvPr>
        </p:nvGraphicFramePr>
        <p:xfrm>
          <a:off x="0" y="2180106"/>
          <a:ext cx="6866178" cy="5692019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197988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668190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2487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6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86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86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97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 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10.00-12.00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Трансляция видеороликов «Беларусь – страна для жизни»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9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11.00-12.00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Экскурсия в школьный краеведческий музей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Спадчына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84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детского творчества  «Беларусь мая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сінявокая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рисунков «Я рисую Беларусь»  в рамках «Марафона единства»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12.00-13.00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Зона семейного отдыха «Голосуем вместе»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446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13.00-14.00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16.00-17.00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D0DB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«Я люблю Беларусь»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D0D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2749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Товарищеский матч по волейболу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  <a:tr h="4814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10.00-11.00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15.00-16.00</a:t>
                      </a:r>
                    </a:p>
                  </a:txBody>
                  <a:tcPr marL="68580" marR="68580" marT="0" marB="0">
                    <a:solidFill>
                      <a:srgbClr val="D0DB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Мастер-класс «Символы Беларуси»</a:t>
                      </a:r>
                    </a:p>
                  </a:txBody>
                  <a:tcPr marL="68580" marR="68580" marT="0" marB="0">
                    <a:solidFill>
                      <a:srgbClr val="D0D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0440514"/>
                  </a:ext>
                </a:extLst>
              </a:tr>
              <a:tr h="4814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10.00-11.00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16.00-17.00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Литературная гостиная «Нам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засталася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спадчына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1491584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2EB1A68-49DC-F07F-74CC-8A8D0762A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55" y="961089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86FA7D35-6734-B097-68F7-72391FF62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314" y="921675"/>
            <a:ext cx="43255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65F953B-7AFB-4798-818E-28987BF4F518}"/>
              </a:ext>
            </a:extLst>
          </p:cNvPr>
          <p:cNvCxnSpPr>
            <a:cxnSpLocks/>
          </p:cNvCxnSpPr>
          <p:nvPr/>
        </p:nvCxnSpPr>
        <p:spPr>
          <a:xfrm>
            <a:off x="-8178" y="2166970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3132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760FD2-6821-4332-8195-AA3441F75D5C}"/>
              </a:ext>
            </a:extLst>
          </p:cNvPr>
          <p:cNvSpPr txBox="1"/>
          <p:nvPr/>
        </p:nvSpPr>
        <p:spPr>
          <a:xfrm>
            <a:off x="-644084" y="1227223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Пятый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Колодищанский</a:t>
            </a:r>
            <a:endParaRPr lang="ru-RU" sz="2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52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E10077-2729-49AB-9EFE-1EFC4B41E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6" y="-6294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F11F8A5-C946-448B-8551-E565D04CB4C2}"/>
              </a:ext>
            </a:extLst>
          </p:cNvPr>
          <p:cNvCxnSpPr>
            <a:cxnSpLocks/>
          </p:cNvCxnSpPr>
          <p:nvPr/>
        </p:nvCxnSpPr>
        <p:spPr>
          <a:xfrm>
            <a:off x="0" y="2256370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FE41295-FBA7-4A0B-A27D-42B7824E9B78}"/>
              </a:ext>
            </a:extLst>
          </p:cNvPr>
          <p:cNvSpPr/>
          <p:nvPr/>
        </p:nvSpPr>
        <p:spPr>
          <a:xfrm>
            <a:off x="5557644" y="1167860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3162CF7F-B62A-4D14-ADD7-0F08DF3AEA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852265"/>
              </p:ext>
            </p:extLst>
          </p:nvPr>
        </p:nvGraphicFramePr>
        <p:xfrm>
          <a:off x="0" y="2286034"/>
          <a:ext cx="6905064" cy="5393258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551525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353539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3750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6912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5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35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3799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9203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6135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7312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12.00-13.00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Презентация финансовой продукции и услуг для физических лиц ОАО «Беларусбанк»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4545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13.00-14.00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CCCF997-73AA-6D04-6D99-BE5C3013A2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6930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D18D0917-2C38-F1EA-8D97-61FB84F1D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326" y="933860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1956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5B0BC9-162D-475C-B2C1-6B81D5268874}"/>
              </a:ext>
            </a:extLst>
          </p:cNvPr>
          <p:cNvSpPr txBox="1"/>
          <p:nvPr/>
        </p:nvSpPr>
        <p:spPr>
          <a:xfrm>
            <a:off x="-576849" y="1161219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Шестой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Колодищанский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53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EE86ACA-1DC9-4D0F-8428-F162BA998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EFCB50A-2894-4C97-999F-21B4ABCBDD25}"/>
              </a:ext>
            </a:extLst>
          </p:cNvPr>
          <p:cNvCxnSpPr>
            <a:cxnSpLocks/>
          </p:cNvCxnSpPr>
          <p:nvPr/>
        </p:nvCxnSpPr>
        <p:spPr>
          <a:xfrm>
            <a:off x="0" y="2175885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3CC091C-282C-4C75-8B40-D560E30E83FD}"/>
              </a:ext>
            </a:extLst>
          </p:cNvPr>
          <p:cNvSpPr/>
          <p:nvPr/>
        </p:nvSpPr>
        <p:spPr>
          <a:xfrm>
            <a:off x="5557644" y="1161219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0CD94EE-1541-8224-5975-702419308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667" y="933027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F461E257-2581-7EDD-342D-4877B6D6C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673" y="845961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10844495-616A-4752-853E-15679FBCBC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54361"/>
              </p:ext>
            </p:extLst>
          </p:nvPr>
        </p:nvGraphicFramePr>
        <p:xfrm>
          <a:off x="19050" y="2195976"/>
          <a:ext cx="6894980" cy="5263334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438275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456705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3529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Поздравление впервые голосующих избирателей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3686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торговли и общественного питания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Поздравление избирателей-именинников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6242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5837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семейных фотографий «Наш исторический день»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7364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11.00-12.00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14.00-15.00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18.00-19.00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Концертная программа «</a:t>
                      </a:r>
                      <a:r>
                        <a:rPr lang="be-BY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Беларусь в моем сердце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  <a:tr h="2927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Видеопутешествие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«Моя страна – мой выбор!»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3473355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12.00-17.00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Презентац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ия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 вокальному искусству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1918004"/>
                  </a:ext>
                </a:extLst>
              </a:tr>
              <a:tr h="3543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17.00-19.30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Презентация по белорусским бытовым танцам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92267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45085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0E4D7B-19E8-4F5D-86BD-2E1D6F8AE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27F6081C-3FA7-4244-80F4-157065A7BBC6}"/>
              </a:ext>
            </a:extLst>
          </p:cNvPr>
          <p:cNvCxnSpPr>
            <a:cxnSpLocks/>
          </p:cNvCxnSpPr>
          <p:nvPr/>
        </p:nvCxnSpPr>
        <p:spPr>
          <a:xfrm>
            <a:off x="0" y="2123620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16B6FE8-B735-483E-9DBF-F893B927AD15}"/>
              </a:ext>
            </a:extLst>
          </p:cNvPr>
          <p:cNvSpPr/>
          <p:nvPr/>
        </p:nvSpPr>
        <p:spPr>
          <a:xfrm>
            <a:off x="5528042" y="1133398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BEA8B97-F423-505D-C9F8-90D6E734E8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6737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19630B05-88C9-258B-577D-7289D517D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530" y="854610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68CE14-DD73-46D4-BEB1-B5DCCE109B2B}"/>
              </a:ext>
            </a:extLst>
          </p:cNvPr>
          <p:cNvSpPr txBox="1"/>
          <p:nvPr/>
        </p:nvSpPr>
        <p:spPr>
          <a:xfrm>
            <a:off x="-576849" y="1157821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Седьмой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Колодищанский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54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F49B6DC4-1E06-4907-B343-B91F090AC4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064448"/>
              </p:ext>
            </p:extLst>
          </p:nvPr>
        </p:nvGraphicFramePr>
        <p:xfrm>
          <a:off x="0" y="2135313"/>
          <a:ext cx="6858000" cy="5650175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038225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819775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2554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2889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  <a:endParaRPr lang="ru-RU" sz="1400" b="1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Поздравление впервые голосующих избирателей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торговли и общественного питания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6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Поздравление избирателей-именинников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56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семейных фотографий «Наш исторический день»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0511736"/>
                  </a:ext>
                </a:extLst>
              </a:tr>
              <a:tr h="4617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  <a:b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400" b="1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рисунков «Наш голос через искусство: дети Полигона </a:t>
                      </a:r>
                      <a:b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 выборах» в рамках «Марафона единства»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0986896"/>
                  </a:ext>
                </a:extLst>
              </a:tr>
              <a:tr h="2808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09.00-20.00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интерактивной фото-площадки</a:t>
                      </a:r>
                      <a:r>
                        <a:rPr lang="ru-RU" sz="1400" b="1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b="1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Пристоличье</a:t>
                      </a: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выбрало нас»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5303584"/>
                  </a:ext>
                </a:extLst>
              </a:tr>
              <a:tr h="2479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09.00-15.00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</a:t>
                      </a:r>
                      <a:r>
                        <a:rPr lang="ru-RU" sz="1400" b="1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релакс</a:t>
                      </a: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-зона «В будущее – вместе!»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3278221"/>
                  </a:ext>
                </a:extLst>
              </a:tr>
              <a:tr h="2840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10.00-13.00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Открытый мастер-класс «Хобби-центр </a:t>
                      </a:r>
                      <a:r>
                        <a:rPr lang="ru-RU" sz="1400" b="1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ИЗОстудии</a:t>
                      </a: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 и творческой мастерской «</a:t>
                      </a:r>
                      <a:r>
                        <a:rPr lang="ru-RU" sz="1400" b="1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Беларуская</a:t>
                      </a: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лялька»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5624371"/>
                  </a:ext>
                </a:extLst>
              </a:tr>
              <a:tr h="2778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11.00-14.00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Концертная программа «</a:t>
                      </a:r>
                      <a:r>
                        <a:rPr lang="ru-RU" sz="1400" b="1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Квітней</a:t>
                      </a: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мая Беларусь!»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6900487"/>
                  </a:ext>
                </a:extLst>
              </a:tr>
              <a:tr h="4775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10.00-18.00</a:t>
                      </a:r>
                      <a:b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400" b="1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Бесплатное посещение музея </a:t>
                      </a:r>
                      <a:r>
                        <a:rPr lang="be-BY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комсомола, детских и молодежных общественных объединений </a:t>
                      </a:r>
                      <a:endParaRPr lang="ru-RU" sz="1400" b="1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0524484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интеллектуальная игра «Мы – граждане Беларуси»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0339882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15.00-16.00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Мастер-класс по гиревому спорту и боксу от белорусских спортсменов «</a:t>
                      </a:r>
                      <a:r>
                        <a:rPr lang="ru-RU" sz="1400" b="1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Патриоты.бай</a:t>
                      </a: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4985071"/>
                  </a:ext>
                </a:extLst>
              </a:tr>
              <a:tr h="3217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16.00-17.00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Мастер-класс семейного спортивного клуба «</a:t>
                      </a:r>
                      <a:r>
                        <a:rPr lang="ru-RU" sz="1400" b="1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КолСпортФам</a:t>
                      </a: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1187465"/>
                  </a:ext>
                </a:extLst>
              </a:tr>
              <a:tr h="3252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караоке площадки «</a:t>
                      </a:r>
                      <a:r>
                        <a:rPr lang="ru-RU" sz="1400" b="1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Песні</a:t>
                      </a: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маёй</a:t>
                      </a: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бацькаўшчыны</a:t>
                      </a:r>
                      <a:r>
                        <a:rPr lang="ru-RU" sz="14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3950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06651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907225" y="1385277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8391D2-5C9B-40FD-8E00-5E234BB45783}"/>
              </a:ext>
            </a:extLst>
          </p:cNvPr>
          <p:cNvSpPr txBox="1"/>
          <p:nvPr/>
        </p:nvSpPr>
        <p:spPr>
          <a:xfrm>
            <a:off x="-529784" y="1051173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Крупицкий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56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22EFD71-933B-4B37-BE61-0F77A1647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94A1BDD-D713-4995-80C7-743DB739D74A}"/>
              </a:ext>
            </a:extLst>
          </p:cNvPr>
          <p:cNvCxnSpPr>
            <a:cxnSpLocks/>
          </p:cNvCxnSpPr>
          <p:nvPr/>
        </p:nvCxnSpPr>
        <p:spPr>
          <a:xfrm>
            <a:off x="0" y="2038247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B2616C7-0EF1-4B31-9071-6EBEA7C3D31E}"/>
              </a:ext>
            </a:extLst>
          </p:cNvPr>
          <p:cNvSpPr/>
          <p:nvPr/>
        </p:nvSpPr>
        <p:spPr>
          <a:xfrm>
            <a:off x="5465070" y="1102404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3F2BF09-76CE-C863-CADC-AA85BADEDB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27" y="987357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06111066-2281-D872-2BBE-F6AE4653F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610" y="799210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4BDD4E6A-9813-4E4B-8C0F-FB3835459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958975"/>
              </p:ext>
            </p:extLst>
          </p:nvPr>
        </p:nvGraphicFramePr>
        <p:xfrm>
          <a:off x="0" y="2056511"/>
          <a:ext cx="6858000" cy="5659518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323975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534025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2961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3049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  <a:endParaRPr lang="ru-RU" sz="1600" b="1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6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9954903"/>
                  </a:ext>
                </a:extLst>
              </a:tr>
              <a:tr h="3286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3688343"/>
                  </a:ext>
                </a:extLst>
              </a:tr>
              <a:tr h="3015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325349"/>
                  </a:ext>
                </a:extLst>
              </a:tr>
              <a:tr h="3886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9435452"/>
                  </a:ext>
                </a:extLst>
              </a:tr>
              <a:tr h="3886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600" b="1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3118631"/>
                  </a:ext>
                </a:extLst>
              </a:tr>
              <a:tr h="3396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«Традиции в современном мире»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3759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10.00-11.00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клубного формирования по фито гобелену «Панно из природного материала»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3009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Викторина «Знаешь ли ты Беларусь?»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3626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11.00-12.30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по ткачеству клубного формирования «</a:t>
                      </a:r>
                      <a:r>
                        <a:rPr lang="ru-RU" sz="1600" b="1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Чаро</a:t>
                      </a:r>
                      <a:r>
                        <a:rPr lang="be-BY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ўны куток</a:t>
                      </a: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404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13.00-14.30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 художественных коллективов </a:t>
                      </a:r>
                      <a:r>
                        <a:rPr lang="ru-RU" sz="1600" b="1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Крупицкого</a:t>
                      </a: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ЦК им. Грома В.Н.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3179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14.30-15.00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Викторина «</a:t>
                      </a:r>
                      <a:r>
                        <a:rPr lang="ru-RU" sz="1600" b="1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Пазнай</a:t>
                      </a: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  <a:tr h="3716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15.00-18.00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Показ фильмов «</a:t>
                      </a:r>
                      <a:r>
                        <a:rPr lang="ru-RU" sz="1600" b="1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Каляды</a:t>
                      </a: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be-BY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ў Крупіцы</a:t>
                      </a: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 , «Праздники и будни </a:t>
                      </a:r>
                      <a:r>
                        <a:rPr lang="ru-RU" sz="1600" b="1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Крупицкого</a:t>
                      </a: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с/с», «</a:t>
                      </a:r>
                      <a:r>
                        <a:rPr lang="ru-RU" sz="1600" b="1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Крупіцкім</a:t>
                      </a: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музыкам 40 </a:t>
                      </a:r>
                      <a:r>
                        <a:rPr lang="ru-RU" sz="1600" b="1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гадоў</a:t>
                      </a:r>
                      <a:r>
                        <a:rPr lang="ru-RU" sz="1600" b="1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6415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6651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5385A9-925F-4B29-97A8-E1249E924EC1}"/>
              </a:ext>
            </a:extLst>
          </p:cNvPr>
          <p:cNvSpPr txBox="1"/>
          <p:nvPr/>
        </p:nvSpPr>
        <p:spPr>
          <a:xfrm>
            <a:off x="-810334" y="1227782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Лошанский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57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CFD84F-BACD-4983-B2A6-B87534FAA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F1C7EDB-C19E-4D08-A8AF-D5C7B3339DE2}"/>
              </a:ext>
            </a:extLst>
          </p:cNvPr>
          <p:cNvSpPr/>
          <p:nvPr/>
        </p:nvSpPr>
        <p:spPr>
          <a:xfrm>
            <a:off x="5287269" y="1153035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67493000-5A4F-48EE-A47F-1342214355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749297"/>
              </p:ext>
            </p:extLst>
          </p:nvPr>
        </p:nvGraphicFramePr>
        <p:xfrm>
          <a:off x="-27959" y="2181889"/>
          <a:ext cx="6943109" cy="5453693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283591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659518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282517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327747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257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513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148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0511736"/>
                  </a:ext>
                </a:extLst>
              </a:tr>
              <a:tr h="517513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15.00-16.00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Турнир по настольному теннису «Беларусь – здоровая нация»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0986896"/>
                  </a:ext>
                </a:extLst>
              </a:tr>
              <a:tr h="282587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творческой мастерской «ПРОДЕЛКИНО»</a:t>
                      </a: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5303584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14.00-15.00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</a:t>
                      </a: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7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– мая песня»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327822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16.00-17.00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Викторина «</a:t>
                      </a:r>
                      <a:r>
                        <a:rPr lang="ru-RU" sz="17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Мiншчына</a:t>
                      </a: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– той край, </a:t>
                      </a:r>
                      <a:r>
                        <a:rPr lang="ru-RU" sz="17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дзе</a:t>
                      </a: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ты </a:t>
                      </a:r>
                      <a:r>
                        <a:rPr lang="ru-RU" sz="17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жывеш</a:t>
                      </a: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5624371"/>
                  </a:ext>
                </a:extLst>
              </a:tr>
              <a:tr h="517513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18.00-19.00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«За сильную и процветающую Беларусь!»</a:t>
                      </a:r>
                      <a:r>
                        <a:rPr lang="ru-RU" sz="17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(на базе </a:t>
                      </a:r>
                      <a:r>
                        <a:rPr lang="ru-RU" sz="17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Лошанского</a:t>
                      </a: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сельского дома культуры)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6900487"/>
                  </a:ext>
                </a:extLst>
              </a:tr>
              <a:tr h="330212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Танцевальный вечер «Танцевальный хит-парад»</a:t>
                      </a:r>
                      <a:r>
                        <a:rPr kumimoji="0" lang="ru-RU" sz="1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br>
                        <a:rPr kumimoji="0" lang="ru-RU" sz="1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</a:br>
                      <a:r>
                        <a:rPr kumimoji="0" lang="ru-RU" sz="1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(на базе </a:t>
                      </a:r>
                      <a:r>
                        <a:rPr kumimoji="0" lang="ru-RU" sz="17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Лошанского</a:t>
                      </a:r>
                      <a:r>
                        <a:rPr kumimoji="0" lang="ru-RU" sz="1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сельского дома культуры)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0524484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87C7905-2A26-39E4-0FCD-DD215DFA9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98" y="1037989"/>
            <a:ext cx="1030313" cy="1030313"/>
          </a:xfrm>
          <a:prstGeom prst="rect">
            <a:avLst/>
          </a:prstGeom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DAC0327C-F307-67E1-5E73-51D934EAF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610" y="884976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3377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BD30D7-B12A-4836-8DC1-F53055F90413}"/>
              </a:ext>
            </a:extLst>
          </p:cNvPr>
          <p:cNvSpPr txBox="1"/>
          <p:nvPr/>
        </p:nvSpPr>
        <p:spPr>
          <a:xfrm>
            <a:off x="-511854" y="982400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Луговослободской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участок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58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CC9CFAD-D7DA-4DA1-884F-88A940ABC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" y="-71838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0FE4502-A32C-49A3-859E-27B96423502C}"/>
              </a:ext>
            </a:extLst>
          </p:cNvPr>
          <p:cNvCxnSpPr>
            <a:cxnSpLocks/>
          </p:cNvCxnSpPr>
          <p:nvPr/>
        </p:nvCxnSpPr>
        <p:spPr>
          <a:xfrm>
            <a:off x="17930" y="1952458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173E981-D916-43C6-945C-5F61749A0E95}"/>
              </a:ext>
            </a:extLst>
          </p:cNvPr>
          <p:cNvSpPr/>
          <p:nvPr/>
        </p:nvSpPr>
        <p:spPr>
          <a:xfrm>
            <a:off x="5434212" y="999583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2ECF49-B155-E694-B0F4-0401124DC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49" y="890244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4B46BD86-0051-C57E-C1E2-CA4EF4C68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564" y="675122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1C68DCB3-0659-4CD3-ADB4-0148300CA5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362237"/>
              </p:ext>
            </p:extLst>
          </p:nvPr>
        </p:nvGraphicFramePr>
        <p:xfrm>
          <a:off x="-13445" y="1966733"/>
          <a:ext cx="6858000" cy="5394355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204070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653930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2906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6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9954903"/>
                  </a:ext>
                </a:extLst>
              </a:tr>
              <a:tr h="2908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3688343"/>
                  </a:ext>
                </a:extLst>
              </a:tr>
              <a:tr h="325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325349"/>
                  </a:ext>
                </a:extLst>
              </a:tr>
              <a:tr h="3886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9435452"/>
                  </a:ext>
                </a:extLst>
              </a:tr>
              <a:tr h="3182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 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3118631"/>
                  </a:ext>
                </a:extLst>
              </a:tr>
              <a:tr h="3007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09.00-18.00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интерактивной площадки «Время выбрало нас»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3759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11.00-11.30  15.00-15.30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танцевального коллектива </a:t>
                      </a:r>
                      <a:b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 композицией к 80-летию Победы в Великой Отечественной войне 1941-1945 гг.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11.00-12.00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«За Беларусь!»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Демонстрация музейной композиции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детского творчества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14.00-15.00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Квітней, Беларусь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713867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10.00-12.00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Видеотрансляция «Моя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5619191"/>
                  </a:ext>
                </a:extLst>
              </a:tr>
              <a:tr h="37164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18.00-19.00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«Мы – вместе!»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3116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0159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CEE3DB-B841-4F9A-82E9-3C912C51A7BA}"/>
              </a:ext>
            </a:extLst>
          </p:cNvPr>
          <p:cNvSpPr txBox="1"/>
          <p:nvPr/>
        </p:nvSpPr>
        <p:spPr>
          <a:xfrm>
            <a:off x="-443499" y="1123443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Привольненский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участок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59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8D286A4-17C1-4F8B-8E35-1F9AA04CF7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86414F5-3B03-4C22-86BA-EF0A9A55E451}"/>
              </a:ext>
            </a:extLst>
          </p:cNvPr>
          <p:cNvCxnSpPr>
            <a:cxnSpLocks/>
          </p:cNvCxnSpPr>
          <p:nvPr/>
        </p:nvCxnSpPr>
        <p:spPr>
          <a:xfrm>
            <a:off x="0" y="2256370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438EFE5-B312-4827-BEE5-B850D0C92829}"/>
              </a:ext>
            </a:extLst>
          </p:cNvPr>
          <p:cNvSpPr/>
          <p:nvPr/>
        </p:nvSpPr>
        <p:spPr>
          <a:xfrm>
            <a:off x="5434212" y="1053215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F0A6C427-C89E-4A52-ADE0-245961617C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007198"/>
              </p:ext>
            </p:extLst>
          </p:nvPr>
        </p:nvGraphicFramePr>
        <p:xfrm>
          <a:off x="0" y="2278770"/>
          <a:ext cx="6858000" cy="5348459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477160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380840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3435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3549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6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9954903"/>
                  </a:ext>
                </a:extLst>
              </a:tr>
              <a:tr h="3286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3688343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325349"/>
                  </a:ext>
                </a:extLst>
              </a:tr>
              <a:tr h="3886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9435452"/>
                  </a:ext>
                </a:extLst>
              </a:tr>
              <a:tr h="3886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3118631"/>
                  </a:ext>
                </a:extLst>
              </a:tr>
              <a:tr h="3396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12.00-14.00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Мастер-класс «Краски Беларуси»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3759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11.00-14.00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Книжная выставка «Наш родны край»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3563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«Мая </a:t>
                      </a:r>
                      <a:r>
                        <a:rPr lang="ru-RU" sz="17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Радз</a:t>
                      </a:r>
                      <a:r>
                        <a:rPr lang="be-BY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іма Беларусь</a:t>
                      </a: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3626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11.00-12.00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«Мая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404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14.00-15.30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 группы «Марафон»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  <a:tr h="3716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18.00-19.00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«Мы –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320489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7599C80-7EC3-AF92-EDA5-9A89ABB4F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98" y="941107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4EA2587D-2E13-9806-D2F5-AF12BF166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610" y="772144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95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34ADCD33-8831-424D-9005-CF2ACA19A630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sz="5689" b="1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1AC57A-9554-4C40-A123-B32085545F02}"/>
              </a:ext>
            </a:extLst>
          </p:cNvPr>
          <p:cNvSpPr txBox="1"/>
          <p:nvPr/>
        </p:nvSpPr>
        <p:spPr>
          <a:xfrm>
            <a:off x="-689212" y="1145471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Замосточский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60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B4F26B4-5E0C-4EAF-AB15-413BE409A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346F994F-791E-441B-BA58-E2B65408B489}"/>
              </a:ext>
            </a:extLst>
          </p:cNvPr>
          <p:cNvCxnSpPr>
            <a:cxnSpLocks/>
          </p:cNvCxnSpPr>
          <p:nvPr/>
        </p:nvCxnSpPr>
        <p:spPr>
          <a:xfrm>
            <a:off x="-1" y="2099578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551769D-71B6-4935-852A-97D8C21FCB05}"/>
              </a:ext>
            </a:extLst>
          </p:cNvPr>
          <p:cNvSpPr/>
          <p:nvPr/>
        </p:nvSpPr>
        <p:spPr>
          <a:xfrm>
            <a:off x="5593353" y="1105070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20" name="Таблица 19">
            <a:extLst>
              <a:ext uri="{FF2B5EF4-FFF2-40B4-BE49-F238E27FC236}">
                <a16:creationId xmlns:a16="http://schemas.microsoft.com/office/drawing/2014/main" id="{E5100D6F-5888-41B3-B68D-352F26488F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216012"/>
              </p:ext>
            </p:extLst>
          </p:nvPr>
        </p:nvGraphicFramePr>
        <p:xfrm>
          <a:off x="16658" y="2106405"/>
          <a:ext cx="6858001" cy="5775728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257302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600699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27390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2753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7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6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08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49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1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6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«Час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біць выбар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429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09.00-20.00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работ образцового коллектива студии изобразительного искусства «Палитра» «Край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пад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белым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і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крыл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амі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8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10.00-12.00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Музейная экспозиция «Наши традиции – наша гордость!»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76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Викторина «Что я знаю о выборах»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6723">
                <a:tc>
                  <a:txBody>
                    <a:bodyPr/>
                    <a:lstStyle/>
                    <a:p>
                      <a:pPr marL="127000" marR="36195" indent="-508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11.00-12.00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 творческих коллективов «Выбираем Беларусь!»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2757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12.00-14.00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«Васильковое небо»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275759">
                <a:tc>
                  <a:txBody>
                    <a:bodyPr/>
                    <a:lstStyle/>
                    <a:p>
                      <a:pPr marL="127000" marR="36195" indent="-508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14.00-15.00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 творческих коллективов «Выбираем Беларусь!»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7512813"/>
                  </a:ext>
                </a:extLst>
              </a:tr>
              <a:tr h="2757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14.00-15.00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Видео-поздравление «Беларусь, я тобою горжусь!»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6204520"/>
                  </a:ext>
                </a:extLst>
              </a:tr>
              <a:tr h="275759">
                <a:tc>
                  <a:txBody>
                    <a:bodyPr/>
                    <a:lstStyle/>
                    <a:p>
                      <a:pPr marL="127000" marR="36195" indent="-508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15.00-17.00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 творческих коллективов  «Выбираем Беларусь!»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6108027"/>
                  </a:ext>
                </a:extLst>
              </a:tr>
              <a:tr h="275759">
                <a:tc>
                  <a:txBody>
                    <a:bodyPr/>
                    <a:lstStyle/>
                    <a:p>
                      <a:pPr marL="127000" marR="36195" indent="-508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17.00-19.00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Фотовыставка «Из истории малой Родины…»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7174779"/>
                  </a:ext>
                </a:extLst>
              </a:tr>
              <a:tr h="275759">
                <a:tc>
                  <a:txBody>
                    <a:bodyPr/>
                    <a:lstStyle/>
                    <a:p>
                      <a:pPr marL="127000" marR="36195" indent="-508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Видео-круиз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«Судьба родного края: наш выбор»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3102228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4DCBB21-192B-5FD9-2B97-21E1E266B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876128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2B50FC90-AB0B-D70B-739F-988B83986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037" y="1098243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470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70D8A6-8262-424A-A37C-15A0AA738F45}"/>
              </a:ext>
            </a:extLst>
          </p:cNvPr>
          <p:cNvSpPr txBox="1"/>
          <p:nvPr/>
        </p:nvSpPr>
        <p:spPr>
          <a:xfrm>
            <a:off x="-671196" y="1190469"/>
            <a:ext cx="8200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Королёвостанский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6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D830B79-C608-47F3-96A9-C551FAD50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C9F9A03-5C9F-412F-B4AB-B6435A839CF2}"/>
              </a:ext>
            </a:extLst>
          </p:cNvPr>
          <p:cNvCxnSpPr>
            <a:cxnSpLocks/>
          </p:cNvCxnSpPr>
          <p:nvPr/>
        </p:nvCxnSpPr>
        <p:spPr>
          <a:xfrm>
            <a:off x="0" y="2116684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95381D5-DB7D-474C-A283-3F52A2EC80F7}"/>
              </a:ext>
            </a:extLst>
          </p:cNvPr>
          <p:cNvSpPr/>
          <p:nvPr/>
        </p:nvSpPr>
        <p:spPr>
          <a:xfrm>
            <a:off x="5553958" y="1054294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961F953A-B011-4952-9756-6588FCA638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700348"/>
              </p:ext>
            </p:extLst>
          </p:nvPr>
        </p:nvGraphicFramePr>
        <p:xfrm>
          <a:off x="0" y="2101215"/>
          <a:ext cx="3705225" cy="5261381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267708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2437517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2931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589922"/>
                  </a:ext>
                </a:extLst>
              </a:tr>
              <a:tr h="2563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«Беларусь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 моем сердце»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007112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10.00-13.00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Живая фоновая музыка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9612682"/>
                  </a:ext>
                </a:extLst>
              </a:tr>
              <a:tr h="2712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3360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 общественного питания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171730"/>
                  </a:ext>
                </a:extLst>
              </a:tr>
              <a:tr h="52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 именинников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  <a:tr h="3844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2652377"/>
                  </a:ext>
                </a:extLst>
              </a:tr>
              <a:tr h="3604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4347628"/>
                  </a:ext>
                </a:extLst>
              </a:tr>
              <a:tr h="3456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Выставка-конкурс рисунков детского творчества «Мая родная Беларусь» в рамках «Марафона единства»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1922780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453094"/>
              </p:ext>
            </p:extLst>
          </p:nvPr>
        </p:nvGraphicFramePr>
        <p:xfrm>
          <a:off x="3714750" y="2144576"/>
          <a:ext cx="3162540" cy="6871468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114425">
                  <a:extLst>
                    <a:ext uri="{9D8B030D-6E8A-4147-A177-3AD203B41FA5}">
                      <a16:colId xmlns:a16="http://schemas.microsoft.com/office/drawing/2014/main" val="486018419"/>
                    </a:ext>
                  </a:extLst>
                </a:gridCol>
                <a:gridCol w="2048115">
                  <a:extLst>
                    <a:ext uri="{9D8B030D-6E8A-4147-A177-3AD203B41FA5}">
                      <a16:colId xmlns:a16="http://schemas.microsoft.com/office/drawing/2014/main" val="4018196890"/>
                    </a:ext>
                  </a:extLst>
                </a:gridCol>
              </a:tblGrid>
              <a:tr h="6707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09.00-10.00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13.00-14.00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17.00-18.00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Трансляция видеороликов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«Моя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8362428"/>
                  </a:ext>
                </a:extLst>
              </a:tr>
              <a:tr h="8534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11.00-13.00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Интерактивная площадка «Викторина-беспроигрышная лотерея»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2228626"/>
                  </a:ext>
                </a:extLst>
              </a:tr>
              <a:tr h="6401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11.00-12.00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18.00-19.00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«Историческое наследие Беларуси»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5229916"/>
                  </a:ext>
                </a:extLst>
              </a:tr>
              <a:tr h="6401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09.00-10.00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12.00-13.00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15.00-16.00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тная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программа «Мы вместе!»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3376692"/>
                  </a:ext>
                </a:extLst>
              </a:tr>
              <a:tr h="4267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11.00-13.00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</a:t>
                      </a: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Аквагрим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431498"/>
                  </a:ext>
                </a:extLst>
              </a:tr>
              <a:tr h="6401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14.00-16.00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</a:t>
                      </a: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Изготовление брошей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0230120"/>
                  </a:ext>
                </a:extLst>
              </a:tr>
              <a:tr h="6401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16.00-18.00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</a:t>
                      </a: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Изготовление сладких букетов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2572924"/>
                  </a:ext>
                </a:extLst>
              </a:tr>
              <a:tr h="6401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09.00-11.00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12.00-14.00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15.00-17.00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Шахматный турнир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961780"/>
                  </a:ext>
                </a:extLst>
              </a:tr>
              <a:tr h="6401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10.00-11.00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Интерактивная площадка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</a:t>
                      </a: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Угадай мелодию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9541272"/>
                  </a:ext>
                </a:extLst>
              </a:tr>
              <a:tr h="2837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13.00-14.00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Спортивные эстафеты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9462452"/>
                  </a:ext>
                </a:extLst>
              </a:tr>
              <a:tr h="7960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09.00-10.00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16.00-17.00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 «Я, ты, он, она – вместе целая страна»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8804347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8B45B3-F35F-9686-85B6-6C83F5202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189" y="1054294"/>
            <a:ext cx="1000132" cy="1000132"/>
          </a:xfrm>
          <a:prstGeom prst="rect">
            <a:avLst/>
          </a:prstGeom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6C2D3F75-8DF8-71DF-E836-EC07AB20C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640" y="1014883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3703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231B069-1FA1-46FD-9158-1FD9DAA7D214}"/>
              </a:ext>
            </a:extLst>
          </p:cNvPr>
          <p:cNvSpPr txBox="1"/>
          <p:nvPr/>
        </p:nvSpPr>
        <p:spPr>
          <a:xfrm>
            <a:off x="-438345" y="913397"/>
            <a:ext cx="79175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</a:p>
          <a:p>
            <a:pPr algn="ctr">
              <a:defRPr/>
            </a:pP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Мачулищанский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62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5E914C-783E-4C60-AC3D-7D49CEA35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4370" y="-149308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A5906221-11FE-4F7C-B47D-0D501D30E3C6}"/>
              </a:ext>
            </a:extLst>
          </p:cNvPr>
          <p:cNvCxnSpPr>
            <a:cxnSpLocks/>
          </p:cNvCxnSpPr>
          <p:nvPr/>
        </p:nvCxnSpPr>
        <p:spPr>
          <a:xfrm>
            <a:off x="9525" y="2298392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C7D9C9E-6057-424D-B2A8-0B8A7BBFE770}"/>
              </a:ext>
            </a:extLst>
          </p:cNvPr>
          <p:cNvSpPr/>
          <p:nvPr/>
        </p:nvSpPr>
        <p:spPr>
          <a:xfrm>
            <a:off x="5434212" y="1255954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B153FE68-1E44-40C9-BB1B-E233CDC50A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699850"/>
              </p:ext>
            </p:extLst>
          </p:nvPr>
        </p:nvGraphicFramePr>
        <p:xfrm>
          <a:off x="19050" y="2298391"/>
          <a:ext cx="6877050" cy="5567354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266825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610225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2543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951695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878213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0712255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рисунков «Мая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Радзiма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– Беларусь»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в рамках «Марафона единства»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083866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08.00-12.00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Видеотрансляция «Беларусь моя синеокая»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2242126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10.00-12.00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Спортландия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«Папа, мама, я – спортивная семья!»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419378"/>
                  </a:ext>
                </a:extLst>
              </a:tr>
              <a:tr h="6840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12.00-14.00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15.00-16.00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18.00-19.00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Квітней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мая Беларусь!»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3317250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Экскурсия в школьный музей Боевой Славы и Музей народного быта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262480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16.00-18.00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Дружеская игра «Выпускники и учащиеся школы»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617732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1117342-5408-7E2B-BA88-140EC4FCEE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098" y="1037989"/>
            <a:ext cx="1030313" cy="1030313"/>
          </a:xfrm>
          <a:prstGeom prst="rect">
            <a:avLst/>
          </a:prstGeom>
        </p:spPr>
      </p:pic>
      <p:pic>
        <p:nvPicPr>
          <p:cNvPr id="3" name="Picture 2" descr="Picture background">
            <a:extLst>
              <a:ext uri="{FF2B5EF4-FFF2-40B4-BE49-F238E27FC236}">
                <a16:creationId xmlns:a16="http://schemas.microsoft.com/office/drawing/2014/main" id="{344426B1-DBAB-03BD-32D0-B9B3B0934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536" y="1127150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2608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BEBE00-35F7-4864-BE51-F63FC3416BE0}"/>
              </a:ext>
            </a:extLst>
          </p:cNvPr>
          <p:cNvSpPr txBox="1"/>
          <p:nvPr/>
        </p:nvSpPr>
        <p:spPr>
          <a:xfrm>
            <a:off x="-502088" y="1371979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Мачулищанский</a:t>
            </a:r>
            <a:endParaRPr lang="ru-RU" sz="2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63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F0DCF4-0187-4CA1-9BF1-172359242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4470" y="-45609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781163F-78A6-425A-95D4-E6B2A38A1E17}"/>
              </a:ext>
            </a:extLst>
          </p:cNvPr>
          <p:cNvCxnSpPr>
            <a:cxnSpLocks/>
          </p:cNvCxnSpPr>
          <p:nvPr/>
        </p:nvCxnSpPr>
        <p:spPr>
          <a:xfrm>
            <a:off x="0" y="2326086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6A5B0F4-DA9A-4CFC-912D-5CDDD7B4A0C0}"/>
              </a:ext>
            </a:extLst>
          </p:cNvPr>
          <p:cNvSpPr/>
          <p:nvPr/>
        </p:nvSpPr>
        <p:spPr>
          <a:xfrm>
            <a:off x="5440859" y="1000228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50573E1E-14DF-4412-ADF7-FB72A60A56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802610"/>
              </p:ext>
            </p:extLst>
          </p:nvPr>
        </p:nvGraphicFramePr>
        <p:xfrm>
          <a:off x="19170" y="2324366"/>
          <a:ext cx="6858000" cy="5486134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447680">
                  <a:extLst>
                    <a:ext uri="{9D8B030D-6E8A-4147-A177-3AD203B41FA5}">
                      <a16:colId xmlns:a16="http://schemas.microsoft.com/office/drawing/2014/main" val="1163236548"/>
                    </a:ext>
                  </a:extLst>
                </a:gridCol>
                <a:gridCol w="5410320">
                  <a:extLst>
                    <a:ext uri="{9D8B030D-6E8A-4147-A177-3AD203B41FA5}">
                      <a16:colId xmlns:a16="http://schemas.microsoft.com/office/drawing/2014/main" val="3119080206"/>
                    </a:ext>
                  </a:extLst>
                </a:gridCol>
              </a:tblGrid>
              <a:tr h="3426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635164"/>
                  </a:ext>
                </a:extLst>
              </a:tr>
              <a:tr h="3878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 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3916908"/>
                  </a:ext>
                </a:extLst>
              </a:tr>
              <a:tr h="3501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3578357"/>
                  </a:ext>
                </a:extLst>
              </a:tr>
              <a:tr h="3508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3322877"/>
                  </a:ext>
                </a:extLst>
              </a:tr>
              <a:tr h="3878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1549915"/>
                  </a:ext>
                </a:extLst>
              </a:tr>
              <a:tr h="58183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0712255"/>
                  </a:ext>
                </a:extLst>
              </a:tr>
              <a:tr h="3878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08.00-11.00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 трансляция «Беларусь мая родная»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608845"/>
                  </a:ext>
                </a:extLst>
              </a:tr>
              <a:tr h="4760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детского творчества «Памятные места нашей Родины» в рамках «Марафона единства» 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8206"/>
                  </a:ext>
                </a:extLst>
              </a:tr>
              <a:tr h="3637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10.00-11.00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Мастер-класс «</a:t>
                      </a:r>
                      <a:r>
                        <a:rPr lang="ru-RU" sz="17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Беларуская</a:t>
                      </a: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лялька»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89697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12.00-13.00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 по изготовлению украшения </a:t>
                      </a:r>
                      <a:b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из </a:t>
                      </a:r>
                      <a:r>
                        <a:rPr lang="ru-RU" sz="17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фоамирана</a:t>
                      </a: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«Цветок - символ василек»    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549141"/>
                  </a:ext>
                </a:extLst>
              </a:tr>
              <a:tr h="373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15.00-17.00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Экскурсия в районный ресурсный центр </a:t>
                      </a:r>
                      <a:b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 гражданско-патриотическому воспитанию </a:t>
                      </a:r>
                      <a:b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«Я знаю! Я горжусь!»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798460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1CE83B4-D4A4-A503-CD1D-3576FDECF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95" y="1200283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5D7D1D7C-0763-B460-672A-DA32EB5CD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541" y="1102610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9850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BB3463-2104-42F4-B073-AA6029DB62F0}"/>
              </a:ext>
            </a:extLst>
          </p:cNvPr>
          <p:cNvSpPr txBox="1"/>
          <p:nvPr/>
        </p:nvSpPr>
        <p:spPr>
          <a:xfrm>
            <a:off x="-468992" y="1244293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Мачулищанский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64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880FC15-6951-4B7F-8DD2-FF23A81C9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926" y="-410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422A796-2B0C-467A-AEAB-0642D55F3D59}"/>
              </a:ext>
            </a:extLst>
          </p:cNvPr>
          <p:cNvCxnSpPr>
            <a:cxnSpLocks/>
          </p:cNvCxnSpPr>
          <p:nvPr/>
        </p:nvCxnSpPr>
        <p:spPr>
          <a:xfrm>
            <a:off x="0" y="2258887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AAA61B8-148D-4715-A5F4-2A0105040A70}"/>
              </a:ext>
            </a:extLst>
          </p:cNvPr>
          <p:cNvSpPr/>
          <p:nvPr/>
        </p:nvSpPr>
        <p:spPr>
          <a:xfrm>
            <a:off x="5528342" y="933783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82D68DEA-2328-40B8-B51E-FD2D94C3A5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564728"/>
              </p:ext>
            </p:extLst>
          </p:nvPr>
        </p:nvGraphicFramePr>
        <p:xfrm>
          <a:off x="0" y="2258887"/>
          <a:ext cx="6858000" cy="5555423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285875">
                  <a:extLst>
                    <a:ext uri="{9D8B030D-6E8A-4147-A177-3AD203B41FA5}">
                      <a16:colId xmlns:a16="http://schemas.microsoft.com/office/drawing/2014/main" val="2262690602"/>
                    </a:ext>
                  </a:extLst>
                </a:gridCol>
                <a:gridCol w="5572125">
                  <a:extLst>
                    <a:ext uri="{9D8B030D-6E8A-4147-A177-3AD203B41FA5}">
                      <a16:colId xmlns:a16="http://schemas.microsoft.com/office/drawing/2014/main" val="1816648245"/>
                    </a:ext>
                  </a:extLst>
                </a:gridCol>
              </a:tblGrid>
              <a:tr h="3217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7037797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7619778"/>
                  </a:ext>
                </a:extLst>
              </a:tr>
              <a:tr h="3302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8165613"/>
                  </a:ext>
                </a:extLst>
              </a:tr>
              <a:tr h="3394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7271995"/>
                  </a:ext>
                </a:extLst>
              </a:tr>
              <a:tr h="3368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2006985"/>
                  </a:ext>
                </a:extLst>
              </a:tr>
              <a:tr h="3432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0136208"/>
                  </a:ext>
                </a:extLst>
              </a:tr>
              <a:tr h="3323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55422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рисунков «Беларусь мая </a:t>
                      </a:r>
                      <a:r>
                        <a:rPr lang="be-BY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сінявокая</a:t>
                      </a: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013047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11.00-12.00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14.00-15.00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17.00-18.00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Праздничный концерт «Родная моя земля»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3593920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12.00-13.00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Просмотр мультфильмов «Советская классика»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772061"/>
                  </a:ext>
                </a:extLst>
              </a:tr>
              <a:tr h="3073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Викторина «Выборы Президента Республики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14001019"/>
                  </a:ext>
                </a:extLst>
              </a:tr>
              <a:tr h="4023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16.30-18.00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Кинолекторий «По дорогам памяти Великой Отечественной войны»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9794031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B16FCC-FE75-D1B8-52FA-372170E3F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8" y="1066887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ACE21B2C-F62E-3560-D9F5-73654A266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024" y="983107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8912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BB3463-2104-42F4-B073-AA6029DB62F0}"/>
              </a:ext>
            </a:extLst>
          </p:cNvPr>
          <p:cNvSpPr txBox="1"/>
          <p:nvPr/>
        </p:nvSpPr>
        <p:spPr>
          <a:xfrm>
            <a:off x="-299753" y="1291949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Мачулищанский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65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880FC15-6951-4B7F-8DD2-FF23A81C9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926" y="-410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422A796-2B0C-467A-AEAB-0642D55F3D59}"/>
              </a:ext>
            </a:extLst>
          </p:cNvPr>
          <p:cNvCxnSpPr>
            <a:cxnSpLocks/>
          </p:cNvCxnSpPr>
          <p:nvPr/>
        </p:nvCxnSpPr>
        <p:spPr>
          <a:xfrm>
            <a:off x="14287" y="2251802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AAA61B8-148D-4715-A5F4-2A0105040A70}"/>
              </a:ext>
            </a:extLst>
          </p:cNvPr>
          <p:cNvSpPr/>
          <p:nvPr/>
        </p:nvSpPr>
        <p:spPr>
          <a:xfrm>
            <a:off x="5528342" y="933783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82D68DEA-2328-40B8-B51E-FD2D94C3A5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182792"/>
              </p:ext>
            </p:extLst>
          </p:nvPr>
        </p:nvGraphicFramePr>
        <p:xfrm>
          <a:off x="-1" y="2271776"/>
          <a:ext cx="6886575" cy="5470913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552575">
                  <a:extLst>
                    <a:ext uri="{9D8B030D-6E8A-4147-A177-3AD203B41FA5}">
                      <a16:colId xmlns:a16="http://schemas.microsoft.com/office/drawing/2014/main" val="2262690602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val="1816648245"/>
                    </a:ext>
                  </a:extLst>
                </a:gridCol>
              </a:tblGrid>
              <a:tr h="3402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7037797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8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7619778"/>
                  </a:ext>
                </a:extLst>
              </a:tr>
              <a:tr h="3467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5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85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8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8165613"/>
                  </a:ext>
                </a:extLst>
              </a:tr>
              <a:tr h="368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5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85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8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7271995"/>
                  </a:ext>
                </a:extLst>
              </a:tr>
              <a:tr h="3243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8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8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2006985"/>
                  </a:ext>
                </a:extLst>
              </a:tr>
              <a:tr h="3432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8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8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0136208"/>
                  </a:ext>
                </a:extLst>
              </a:tr>
              <a:tr h="3323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8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8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5542203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11.00-12.00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14.00-15.00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17.00-18.00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Праздничный концерт «Родная моя земля»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772061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12.00-13.00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Просмотр мультфильмов «Советская классика»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759340"/>
                  </a:ext>
                </a:extLst>
              </a:tr>
              <a:tr h="3073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16.30-18.00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Кинолекторий «По дорогам памяти Великой Отечественной войны»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4177507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B16FCC-FE75-D1B8-52FA-372170E3F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01" y="1167996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ACE21B2C-F62E-3560-D9F5-73654A266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024" y="983107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0651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6AB54D-134C-4BC4-9A24-DA4F1477B792}"/>
              </a:ext>
            </a:extLst>
          </p:cNvPr>
          <p:cNvSpPr txBox="1"/>
          <p:nvPr/>
        </p:nvSpPr>
        <p:spPr>
          <a:xfrm>
            <a:off x="-576849" y="1116382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Михановичский</a:t>
            </a:r>
            <a:endParaRPr lang="ru-RU" sz="2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66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3601DC0-021E-4094-9ACA-54D8F79DB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8A00B789-2E84-4B52-A6C3-92379633920B}"/>
              </a:ext>
            </a:extLst>
          </p:cNvPr>
          <p:cNvCxnSpPr>
            <a:cxnSpLocks/>
          </p:cNvCxnSpPr>
          <p:nvPr/>
        </p:nvCxnSpPr>
        <p:spPr>
          <a:xfrm>
            <a:off x="0" y="2139107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2BFE08C-8932-4252-9E09-3FB1748D0011}"/>
              </a:ext>
            </a:extLst>
          </p:cNvPr>
          <p:cNvSpPr/>
          <p:nvPr/>
        </p:nvSpPr>
        <p:spPr>
          <a:xfrm>
            <a:off x="5504181" y="1141476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74276"/>
              </p:ext>
            </p:extLst>
          </p:nvPr>
        </p:nvGraphicFramePr>
        <p:xfrm>
          <a:off x="0" y="2167058"/>
          <a:ext cx="6857999" cy="5349868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1770452191"/>
                    </a:ext>
                  </a:extLst>
                </a:gridCol>
                <a:gridCol w="5486399">
                  <a:extLst>
                    <a:ext uri="{9D8B030D-6E8A-4147-A177-3AD203B41FA5}">
                      <a16:colId xmlns:a16="http://schemas.microsoft.com/office/drawing/2014/main" val="4218102843"/>
                    </a:ext>
                  </a:extLst>
                </a:gridCol>
              </a:tblGrid>
              <a:tr h="2916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7688989"/>
                  </a:ext>
                </a:extLst>
              </a:tr>
              <a:tr h="3035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144742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5756980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2920413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251484"/>
                  </a:ext>
                </a:extLst>
              </a:tr>
              <a:tr h="656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2038037"/>
                  </a:ext>
                </a:extLst>
              </a:tr>
              <a:tr h="3158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8641838"/>
                  </a:ext>
                </a:extLst>
              </a:tr>
              <a:tr h="7132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художественных работ подопечного отделения дневного пребывания для граждан пожилого возраста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государственного учреждения «Территориальный центр социального обслуживания населения Минского района» 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7722107"/>
                  </a:ext>
                </a:extLst>
              </a:tr>
              <a:tr h="5420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Лотерея на разовое посещение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многофункционального физкультурно-оздоровительный комплекса «КИТ» 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7027190"/>
                  </a:ext>
                </a:extLst>
              </a:tr>
              <a:tr h="3225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11.00-12.00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«Родная земля»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6460686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13.00-13.30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Интерактивная развлекательная программа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1048524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17.00-18.00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«Веска мая»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173467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83EEF45-28D8-A8CE-1B3C-7BB4900B3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661" y="921449"/>
            <a:ext cx="1030313" cy="1030313"/>
          </a:xfrm>
          <a:prstGeom prst="rect">
            <a:avLst/>
          </a:prstGeom>
        </p:spPr>
      </p:pic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id="{F8A27E12-F846-94B5-4342-BFF9C9336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059" y="848693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6833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7C5A95-FE72-4B00-AD82-EB3C5F0BA762}"/>
              </a:ext>
            </a:extLst>
          </p:cNvPr>
          <p:cNvSpPr txBox="1"/>
          <p:nvPr/>
        </p:nvSpPr>
        <p:spPr>
          <a:xfrm>
            <a:off x="-529784" y="1243805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Михановичский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67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0C79AF-10D4-41F4-97A8-C1894BE9C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A40D975A-24C7-4295-BF3C-84D943C1F6B3}"/>
              </a:ext>
            </a:extLst>
          </p:cNvPr>
          <p:cNvCxnSpPr>
            <a:cxnSpLocks/>
          </p:cNvCxnSpPr>
          <p:nvPr/>
        </p:nvCxnSpPr>
        <p:spPr>
          <a:xfrm>
            <a:off x="0" y="2197912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96CC3F0-BC2D-46BD-BA11-01B23FE1496A}"/>
              </a:ext>
            </a:extLst>
          </p:cNvPr>
          <p:cNvSpPr/>
          <p:nvPr/>
        </p:nvSpPr>
        <p:spPr>
          <a:xfrm>
            <a:off x="5413740" y="1126087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CC3C4EF4-B9DC-4386-96C3-BD4D2B3CCA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957000"/>
              </p:ext>
            </p:extLst>
          </p:nvPr>
        </p:nvGraphicFramePr>
        <p:xfrm>
          <a:off x="-1" y="2231505"/>
          <a:ext cx="3381935" cy="5112515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954804">
                  <a:extLst>
                    <a:ext uri="{9D8B030D-6E8A-4147-A177-3AD203B41FA5}">
                      <a16:colId xmlns:a16="http://schemas.microsoft.com/office/drawing/2014/main" val="2262690602"/>
                    </a:ext>
                  </a:extLst>
                </a:gridCol>
                <a:gridCol w="2427131">
                  <a:extLst>
                    <a:ext uri="{9D8B030D-6E8A-4147-A177-3AD203B41FA5}">
                      <a16:colId xmlns:a16="http://schemas.microsoft.com/office/drawing/2014/main" val="1816648245"/>
                    </a:ext>
                  </a:extLst>
                </a:gridCol>
              </a:tblGrid>
              <a:tr h="2830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7037797"/>
                  </a:ext>
                </a:extLst>
              </a:tr>
              <a:tr h="4610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7271995"/>
                  </a:ext>
                </a:extLst>
              </a:tr>
              <a:tr h="3926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2006985"/>
                  </a:ext>
                </a:extLst>
              </a:tr>
              <a:tr h="372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</a:t>
                      </a:r>
                      <a:b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 общественного питания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0136208"/>
                  </a:ext>
                </a:extLst>
              </a:tr>
              <a:tr h="4060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55422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0130478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77206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Демонстрация видеороликов «Моя Беларусь», «Минский район», «Рождественский бал-2025»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6583069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рисунков «Беларусь глазами детей» </a:t>
                      </a:r>
                      <a:b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 рамках «Марафона единства» 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0916266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0116E07-0FA9-D6B2-ACBC-14A888CE12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335" y="1091628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60FDA29F-A35C-7C76-83D8-0CE2548B1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270" y="808894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DFD7399E-3D87-4B7B-9CB1-732443E99A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096112"/>
              </p:ext>
            </p:extLst>
          </p:nvPr>
        </p:nvGraphicFramePr>
        <p:xfrm>
          <a:off x="3381935" y="2231505"/>
          <a:ext cx="3476065" cy="5949375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133101">
                  <a:extLst>
                    <a:ext uri="{9D8B030D-6E8A-4147-A177-3AD203B41FA5}">
                      <a16:colId xmlns:a16="http://schemas.microsoft.com/office/drawing/2014/main" val="1991701655"/>
                    </a:ext>
                  </a:extLst>
                </a:gridCol>
                <a:gridCol w="2342964">
                  <a:extLst>
                    <a:ext uri="{9D8B030D-6E8A-4147-A177-3AD203B41FA5}">
                      <a16:colId xmlns:a16="http://schemas.microsoft.com/office/drawing/2014/main" val="231191283"/>
                    </a:ext>
                  </a:extLst>
                </a:gridCol>
              </a:tblGrid>
              <a:tr h="397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декоративно- прикладного творчества «Моя Беларусь»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1234443"/>
                  </a:ext>
                </a:extLst>
              </a:tr>
              <a:tr h="397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музея учреждения образования «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Михановичи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 история и современность»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390834"/>
                  </a:ext>
                </a:extLst>
              </a:tr>
              <a:tr h="397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литературы «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Зямля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пад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белымі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крыламі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8222123"/>
                  </a:ext>
                </a:extLst>
              </a:tr>
              <a:tr h="397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11.30-12.30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Мастер-класс по рисованию на воде «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</a:t>
                      </a:r>
                      <a:r>
                        <a:rPr lang="be-BY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ё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й 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краіне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прысвячаю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1869597"/>
                  </a:ext>
                </a:extLst>
              </a:tr>
              <a:tr h="397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13.00-14.00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по декоративно- прикладному творчеству «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Беларуская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лялька»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0541290"/>
                  </a:ext>
                </a:extLst>
              </a:tr>
              <a:tr h="4614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11.00-12.00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15.00-16.00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«Горжусь тобой, моя страна!», «Моя любимая Беларусь»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1478528"/>
                  </a:ext>
                </a:extLst>
              </a:tr>
              <a:tr h="397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16.00-17.00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Спортивный праздник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«О, спорт, ты - мир»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7323701"/>
                  </a:ext>
                </a:extLst>
              </a:tr>
              <a:tr h="397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12.00-13.00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Спортивный турнир «Спортивная семья - здоровая страна»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2736140"/>
                  </a:ext>
                </a:extLst>
              </a:tr>
              <a:tr h="397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13.00-14.00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клуба «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Тасай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каратэ»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5513366"/>
                  </a:ext>
                </a:extLst>
              </a:tr>
              <a:tr h="397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Презентация клуба «Тхэквондо»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9674809"/>
                  </a:ext>
                </a:extLst>
              </a:tr>
              <a:tr h="397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17.00-18.00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Соревнования по волейболу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29531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22735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E65DE8-1986-4116-9EBC-3582950D5FCD}"/>
              </a:ext>
            </a:extLst>
          </p:cNvPr>
          <p:cNvSpPr txBox="1"/>
          <p:nvPr/>
        </p:nvSpPr>
        <p:spPr>
          <a:xfrm>
            <a:off x="-529784" y="1480464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Михановичский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68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5F6D35A-90DB-4AA5-9039-CEAA51DE1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E7D831-D03C-448B-9684-D6786F00CE86}"/>
              </a:ext>
            </a:extLst>
          </p:cNvPr>
          <p:cNvCxnSpPr>
            <a:cxnSpLocks/>
          </p:cNvCxnSpPr>
          <p:nvPr/>
        </p:nvCxnSpPr>
        <p:spPr>
          <a:xfrm>
            <a:off x="-172180" y="2437809"/>
            <a:ext cx="7165495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A2C5861-3ABD-4D8D-8481-CFD42FB9E0E1}"/>
              </a:ext>
            </a:extLst>
          </p:cNvPr>
          <p:cNvSpPr/>
          <p:nvPr/>
        </p:nvSpPr>
        <p:spPr>
          <a:xfrm>
            <a:off x="5551793" y="1088172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D350A5F0-5698-45EF-BCDE-B6742C1CAD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155861"/>
              </p:ext>
            </p:extLst>
          </p:nvPr>
        </p:nvGraphicFramePr>
        <p:xfrm>
          <a:off x="-730" y="2453023"/>
          <a:ext cx="6849205" cy="5128096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810480">
                  <a:extLst>
                    <a:ext uri="{9D8B030D-6E8A-4147-A177-3AD203B41FA5}">
                      <a16:colId xmlns:a16="http://schemas.microsoft.com/office/drawing/2014/main" val="2262690602"/>
                    </a:ext>
                  </a:extLst>
                </a:gridCol>
                <a:gridCol w="5038725">
                  <a:extLst>
                    <a:ext uri="{9D8B030D-6E8A-4147-A177-3AD203B41FA5}">
                      <a16:colId xmlns:a16="http://schemas.microsoft.com/office/drawing/2014/main" val="1816648245"/>
                    </a:ext>
                  </a:extLst>
                </a:gridCol>
              </a:tblGrid>
              <a:tr h="4212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7037797"/>
                  </a:ext>
                </a:extLst>
              </a:tr>
              <a:tr h="2290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4470676"/>
                  </a:ext>
                </a:extLst>
              </a:tr>
              <a:tr h="285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790967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4614521"/>
                  </a:ext>
                </a:extLst>
              </a:tr>
              <a:tr h="2834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0262794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7271995"/>
                  </a:ext>
                </a:extLst>
              </a:tr>
              <a:tr h="3411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«Завтра начинается сегодня»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2006985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«Свет </a:t>
                      </a: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кніг і свет у кнігах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0136208"/>
                  </a:ext>
                </a:extLst>
              </a:tr>
              <a:tr h="3384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Викторина «Я гражданин! Я избиратель!»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5542203"/>
                  </a:ext>
                </a:extLst>
              </a:tr>
              <a:tr h="4362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15.00-16.00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«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Родныя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напевы»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0097967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CF6C25E-C28B-D80B-A0D5-F9F0A2E4B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80" y="1310927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A4DACA42-1AF2-08BB-9069-AB8CD526E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475" y="1162848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1763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9D5247-534F-4651-9B71-466FF27D8098}"/>
              </a:ext>
            </a:extLst>
          </p:cNvPr>
          <p:cNvSpPr txBox="1"/>
          <p:nvPr/>
        </p:nvSpPr>
        <p:spPr>
          <a:xfrm>
            <a:off x="-468068" y="1386418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Чуриловичский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69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09DE4CA-7A7F-4477-B6B9-081EB80C0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D811B1D-3C04-4B44-82B0-73A6E29828FF}"/>
              </a:ext>
            </a:extLst>
          </p:cNvPr>
          <p:cNvCxnSpPr>
            <a:cxnSpLocks/>
          </p:cNvCxnSpPr>
          <p:nvPr/>
        </p:nvCxnSpPr>
        <p:spPr>
          <a:xfrm>
            <a:off x="-2283" y="2340525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5D1737B-5F1A-4195-9A07-1525A0874C40}"/>
              </a:ext>
            </a:extLst>
          </p:cNvPr>
          <p:cNvSpPr/>
          <p:nvPr/>
        </p:nvSpPr>
        <p:spPr>
          <a:xfrm>
            <a:off x="5495928" y="1048567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138421"/>
              </p:ext>
            </p:extLst>
          </p:nvPr>
        </p:nvGraphicFramePr>
        <p:xfrm>
          <a:off x="0" y="2363089"/>
          <a:ext cx="6877050" cy="5098796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600766">
                  <a:extLst>
                    <a:ext uri="{9D8B030D-6E8A-4147-A177-3AD203B41FA5}">
                      <a16:colId xmlns:a16="http://schemas.microsoft.com/office/drawing/2014/main" val="1305254977"/>
                    </a:ext>
                  </a:extLst>
                </a:gridCol>
                <a:gridCol w="5276284">
                  <a:extLst>
                    <a:ext uri="{9D8B030D-6E8A-4147-A177-3AD203B41FA5}">
                      <a16:colId xmlns:a16="http://schemas.microsoft.com/office/drawing/2014/main" val="1415427310"/>
                    </a:ext>
                  </a:extLst>
                </a:gridCol>
              </a:tblGrid>
              <a:tr h="3515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0652700"/>
                  </a:ext>
                </a:extLst>
              </a:tr>
              <a:tr h="5391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6569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3306532"/>
                  </a:ext>
                </a:extLst>
              </a:tr>
              <a:tr h="3698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3053300"/>
                  </a:ext>
                </a:extLst>
              </a:tr>
              <a:tr h="4535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1089575"/>
                  </a:ext>
                </a:extLst>
              </a:tr>
              <a:tr h="9071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4052924"/>
                  </a:ext>
                </a:extLst>
              </a:tr>
              <a:tr h="4535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</a:t>
                      </a:r>
                      <a:b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«Наш исторический день»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4651421"/>
                  </a:ext>
                </a:extLst>
              </a:tr>
              <a:tr h="3686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Викторина «</a:t>
                      </a:r>
                      <a:r>
                        <a:rPr lang="be-BY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Ці ведаеце вы?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6883285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10.00-12.00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«Мая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4312164"/>
                  </a:ext>
                </a:extLst>
              </a:tr>
              <a:tr h="8087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11.00-12.00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14.00-15.00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18.00-19.00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«Мой край»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3928641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A64407-372A-39D7-F27E-319C7E261C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280" y="1248622"/>
            <a:ext cx="1030313" cy="1030313"/>
          </a:xfrm>
          <a:prstGeom prst="rect">
            <a:avLst/>
          </a:prstGeom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028FC822-1052-C3A9-6DB2-E0545096A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610" y="911814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8836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5C2717-AC30-4FC6-BA29-06CA75F58C2E}"/>
              </a:ext>
            </a:extLst>
          </p:cNvPr>
          <p:cNvSpPr txBox="1"/>
          <p:nvPr/>
        </p:nvSpPr>
        <p:spPr>
          <a:xfrm>
            <a:off x="-576849" y="1337885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Новодворский участок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70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73C1D5-0CDF-4BC4-AA61-83DED0DB3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6604599-F40B-4FAE-B1AA-5D00BF9433CE}"/>
              </a:ext>
            </a:extLst>
          </p:cNvPr>
          <p:cNvCxnSpPr>
            <a:cxnSpLocks/>
          </p:cNvCxnSpPr>
          <p:nvPr/>
        </p:nvCxnSpPr>
        <p:spPr>
          <a:xfrm flipV="1">
            <a:off x="-151424" y="2272753"/>
            <a:ext cx="7234944" cy="3017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63A0AD6-3276-443A-B956-C3C40181794C}"/>
              </a:ext>
            </a:extLst>
          </p:cNvPr>
          <p:cNvSpPr/>
          <p:nvPr/>
        </p:nvSpPr>
        <p:spPr>
          <a:xfrm>
            <a:off x="5334015" y="928760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2288589"/>
          <a:ext cx="3065892" cy="541421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057275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2008617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4331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8662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6497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6497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6497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15159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 т.д., а также для тех, кто придет всей семьей)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  <a:tr h="6497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8880159"/>
                  </a:ext>
                </a:extLst>
              </a:tr>
            </a:tbl>
          </a:graphicData>
        </a:graphic>
      </p:graphicFrame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FC3D1E5D-A68D-4241-9D93-E13293A34A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326116"/>
              </p:ext>
            </p:extLst>
          </p:nvPr>
        </p:nvGraphicFramePr>
        <p:xfrm>
          <a:off x="3065892" y="2290088"/>
          <a:ext cx="3792108" cy="5389962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116049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2676059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55310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рисунков «Беларусь глазами детей» в рамках «Марафона единства»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4296773"/>
                  </a:ext>
                </a:extLst>
              </a:tr>
              <a:tr h="4657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11.00-12.00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Спортивный праздник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«Мы вместе – за Беларусь» 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6916874"/>
                  </a:ext>
                </a:extLst>
              </a:tr>
              <a:tr h="2883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11.00-13.00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Салон «Боди Арт»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1245812"/>
                  </a:ext>
                </a:extLst>
              </a:tr>
              <a:tr h="4657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12.00-15.00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агроэкоусадьб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мастер-классы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4888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10.00-11.00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15.00-16.00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Турнир по настольному теннису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3427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13.00-15.00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Турнир по волейболу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3687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«Беларусь синеокая»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3687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10.00-11.00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«Белорусский народный танец»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3925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Книжная выставка «Наш выбор – наше будущее»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  <a:tr h="3925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10.00-11.00,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15.00-16.00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18.00-19.00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«Споем вместе»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2179998"/>
                  </a:ext>
                </a:extLst>
              </a:tr>
              <a:tr h="3515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12.00-13.00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Игротека для детей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79232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12.00-13.00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Любительский турнир «Белая ладья»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6016567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49D5C9-87F8-67DC-6C6D-F9BFF7710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04" y="1215863"/>
            <a:ext cx="1030313" cy="1030313"/>
          </a:xfrm>
          <a:prstGeom prst="rect">
            <a:avLst/>
          </a:prstGeom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26B93CFB-32E4-92F0-3F57-799005F35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946" y="966133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2033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64BAFE-6D6A-4BD0-ACC5-0905B99595BE}"/>
              </a:ext>
            </a:extLst>
          </p:cNvPr>
          <p:cNvSpPr txBox="1"/>
          <p:nvPr/>
        </p:nvSpPr>
        <p:spPr>
          <a:xfrm>
            <a:off x="-360301" y="1516943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Королищевичский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 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71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A09D7FF-246E-4426-AD4B-004859F42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107761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B766413-5254-4627-9DA4-4697DCABE2C2}"/>
              </a:ext>
            </a:extLst>
          </p:cNvPr>
          <p:cNvCxnSpPr>
            <a:cxnSpLocks/>
          </p:cNvCxnSpPr>
          <p:nvPr/>
        </p:nvCxnSpPr>
        <p:spPr>
          <a:xfrm>
            <a:off x="0" y="2650867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CAC24AC-DA4F-4A79-8ED4-CF77AB2282F0}"/>
              </a:ext>
            </a:extLst>
          </p:cNvPr>
          <p:cNvSpPr/>
          <p:nvPr/>
        </p:nvSpPr>
        <p:spPr>
          <a:xfrm>
            <a:off x="5376553" y="1091750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2649416"/>
          <a:ext cx="6858000" cy="4593288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3782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4175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3033604"/>
                  </a:ext>
                </a:extLst>
              </a:tr>
              <a:tr h="2968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0900374"/>
                  </a:ext>
                </a:extLst>
              </a:tr>
              <a:tr h="34529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3509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6179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3155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5113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15.00-16.00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AD4DF3-1BA8-E52D-A02D-A21103DC1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13" y="1581498"/>
            <a:ext cx="838729" cy="838729"/>
          </a:xfrm>
          <a:prstGeom prst="rect">
            <a:avLst/>
          </a:prstGeom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EE587025-0F7F-F1BC-E0D5-3671A335A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35" y="1107139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244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9647A4-F2DD-499A-893B-679A20406EE5}"/>
              </a:ext>
            </a:extLst>
          </p:cNvPr>
          <p:cNvSpPr txBox="1"/>
          <p:nvPr/>
        </p:nvSpPr>
        <p:spPr>
          <a:xfrm>
            <a:off x="-499746" y="1400159"/>
            <a:ext cx="8200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Лесковский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7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1F4D14D-C790-4AFD-8252-1ED6FEDE4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7CE9D1C-1A66-431F-8253-68CFDF7A40A8}"/>
              </a:ext>
            </a:extLst>
          </p:cNvPr>
          <p:cNvCxnSpPr>
            <a:cxnSpLocks/>
          </p:cNvCxnSpPr>
          <p:nvPr/>
        </p:nvCxnSpPr>
        <p:spPr>
          <a:xfrm>
            <a:off x="0" y="2303374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6348A0B-F3FA-46D6-BA22-4957F1A76EEC}"/>
              </a:ext>
            </a:extLst>
          </p:cNvPr>
          <p:cNvSpPr/>
          <p:nvPr/>
        </p:nvSpPr>
        <p:spPr>
          <a:xfrm>
            <a:off x="5481277" y="1149821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59F28645-6843-4BF1-AF1A-53DE47743A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7483911"/>
              </p:ext>
            </p:extLst>
          </p:nvPr>
        </p:nvGraphicFramePr>
        <p:xfrm>
          <a:off x="-47065" y="2336228"/>
          <a:ext cx="3647515" cy="4983218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075765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2443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589922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«Беларусь в моем сердце»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9612682"/>
                  </a:ext>
                </a:extLst>
              </a:tr>
              <a:tr h="4417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 общественного питания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171730"/>
                  </a:ext>
                </a:extLst>
              </a:tr>
              <a:tr h="4417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 именинников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  <a:tr h="7501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2652377"/>
                  </a:ext>
                </a:extLst>
              </a:tr>
              <a:tr h="4417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Выставка-конкурс рисунков детского творчества «Мая родная Беларусь» в рамках «Марафона единства»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4347628"/>
                  </a:ext>
                </a:extLst>
              </a:tr>
              <a:tr h="4417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1922780"/>
                  </a:ext>
                </a:extLst>
              </a:tr>
              <a:tr h="4417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09.00-10.00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Выступление ансамбля «Зав</a:t>
                      </a: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і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руха»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9355059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9079883"/>
              </p:ext>
            </p:extLst>
          </p:nvPr>
        </p:nvGraphicFramePr>
        <p:xfrm>
          <a:off x="3600450" y="2334152"/>
          <a:ext cx="3305175" cy="6810892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133475">
                  <a:extLst>
                    <a:ext uri="{9D8B030D-6E8A-4147-A177-3AD203B41FA5}">
                      <a16:colId xmlns:a16="http://schemas.microsoft.com/office/drawing/2014/main" val="2038220013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805383213"/>
                    </a:ext>
                  </a:extLst>
                </a:gridCol>
              </a:tblGrid>
              <a:tr h="650562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10.00-11.00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Выступление команды по чирлидингу «Фламинго»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9518846"/>
                  </a:ext>
                </a:extLst>
              </a:tr>
              <a:tr h="650562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11.00-12.00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Выступление танцевального ансамбля «Ритм»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6255960"/>
                  </a:ext>
                </a:extLst>
              </a:tr>
              <a:tr h="1084269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10.00-13.00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14.00-17.00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«Изготовление куклы-оберега», «Пески времени», «Талисман ресурса»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5074375"/>
                  </a:ext>
                </a:extLst>
              </a:tr>
              <a:tr h="6505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Трансляция видеороликов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«Моя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4113808"/>
                  </a:ext>
                </a:extLst>
              </a:tr>
              <a:tr h="650562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детского рисунка «Мир глазами детей»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6919773"/>
                  </a:ext>
                </a:extLst>
              </a:tr>
              <a:tr h="867416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10.00-11.00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13.00-14.00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Показательное выступление спортивной секции «Карате», «Таэквондо»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4325676"/>
                  </a:ext>
                </a:extLst>
              </a:tr>
              <a:tr h="6505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10.00-11.00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«Историческое наследие»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1026989"/>
                  </a:ext>
                </a:extLst>
              </a:tr>
              <a:tr h="6505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Трансляция видеороликов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«Мая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7071049"/>
                  </a:ext>
                </a:extLst>
              </a:tr>
              <a:tr h="451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10.00-19.00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Работа тренажерного зала, бассейна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6324076"/>
                  </a:ext>
                </a:extLst>
              </a:tr>
              <a:tr h="5046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Беспроигрышная лотерея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6297614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14C1BC-27F4-CD99-B941-AAD9C7E3AA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67" y="1271498"/>
            <a:ext cx="1000132" cy="1000132"/>
          </a:xfrm>
          <a:prstGeom prst="rect">
            <a:avLst/>
          </a:prstGeom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7DB7C951-33E8-D79C-E571-1BC5495BC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733" y="1149821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660683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A7707EA-7F45-48A6-8AC8-06AFDEAC3874}"/>
              </a:ext>
            </a:extLst>
          </p:cNvPr>
          <p:cNvSpPr txBox="1"/>
          <p:nvPr/>
        </p:nvSpPr>
        <p:spPr>
          <a:xfrm>
            <a:off x="-387015" y="1415619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Большетростенецкий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часток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72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2F81AB-AF06-417F-BD9B-587D5A5A5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2591" y="-2542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D494545-051A-4C15-838B-428C351BB656}"/>
              </a:ext>
            </a:extLst>
          </p:cNvPr>
          <p:cNvCxnSpPr>
            <a:cxnSpLocks/>
          </p:cNvCxnSpPr>
          <p:nvPr/>
        </p:nvCxnSpPr>
        <p:spPr>
          <a:xfrm>
            <a:off x="0" y="2340327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277D9D-1D6C-438A-9EF1-140DAF69CB77}"/>
              </a:ext>
            </a:extLst>
          </p:cNvPr>
          <p:cNvSpPr/>
          <p:nvPr/>
        </p:nvSpPr>
        <p:spPr>
          <a:xfrm>
            <a:off x="5439672" y="1029518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AB8C83C7-D149-4912-9146-18C49BFCC3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199376"/>
              </p:ext>
            </p:extLst>
          </p:nvPr>
        </p:nvGraphicFramePr>
        <p:xfrm>
          <a:off x="0" y="2340327"/>
          <a:ext cx="6858000" cy="5482969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514474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5343526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2801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2697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2262672"/>
                  </a:ext>
                </a:extLst>
              </a:tr>
              <a:tr h="2910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7188007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18284811"/>
                  </a:ext>
                </a:extLst>
              </a:tr>
              <a:tr h="3326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4467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3877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2929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декоративно-прикладного искусства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1919702"/>
                  </a:ext>
                </a:extLst>
              </a:tr>
              <a:tr h="2542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11.00-18.00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Видеотрансляция «Моя Беларусь!»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1675662"/>
                  </a:ext>
                </a:extLst>
              </a:tr>
              <a:tr h="2706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10.00-12.00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Беспроигрышная лотерея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6786850"/>
                  </a:ext>
                </a:extLst>
              </a:tr>
              <a:tr h="3389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11.00-17.00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Блакітны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азёр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ы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Беларусі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852792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13.00-15.00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Соревнования по дартсу «Самый меткий»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84379241"/>
                  </a:ext>
                </a:extLst>
              </a:tr>
              <a:tr h="3036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15.00-17.00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«Изготовление фигур оригами»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1282147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17.00-18.00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Любительский турнир по шашкам и шахматам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1664676"/>
                  </a:ext>
                </a:extLst>
              </a:tr>
              <a:tr h="6485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рисунков детского творчества «Беларусь </a:t>
                      </a:r>
                      <a:b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 моем сердце» в рамках «Марафона единства»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3116440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45B159C-1A70-F312-4EC7-0BA200D89B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650" y="1220966"/>
            <a:ext cx="1030313" cy="1030313"/>
          </a:xfrm>
          <a:prstGeom prst="rect">
            <a:avLst/>
          </a:prstGeom>
        </p:spPr>
      </p:pic>
      <p:pic>
        <p:nvPicPr>
          <p:cNvPr id="3" name="Picture 2" descr="Picture background">
            <a:extLst>
              <a:ext uri="{FF2B5EF4-FFF2-40B4-BE49-F238E27FC236}">
                <a16:creationId xmlns:a16="http://schemas.microsoft.com/office/drawing/2014/main" id="{FFECAE0F-BC04-E429-B415-58F5FC3E0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719" y="1044907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14725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4E20FF-C521-4B61-A6DA-0514ABA14ED2}"/>
              </a:ext>
            </a:extLst>
          </p:cNvPr>
          <p:cNvSpPr txBox="1"/>
          <p:nvPr/>
        </p:nvSpPr>
        <p:spPr>
          <a:xfrm>
            <a:off x="-267755" y="1784642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Большестиклевский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73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D04FC11-9A48-45A9-B7B6-E5180105A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4A21E3C-0D79-4079-BF42-A319A9548490}"/>
              </a:ext>
            </a:extLst>
          </p:cNvPr>
          <p:cNvCxnSpPr>
            <a:cxnSpLocks/>
          </p:cNvCxnSpPr>
          <p:nvPr/>
        </p:nvCxnSpPr>
        <p:spPr>
          <a:xfrm>
            <a:off x="0" y="2738749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A926F8E-B12F-461E-A064-BF76F9549145}"/>
              </a:ext>
            </a:extLst>
          </p:cNvPr>
          <p:cNvSpPr/>
          <p:nvPr/>
        </p:nvSpPr>
        <p:spPr>
          <a:xfrm>
            <a:off x="5503095" y="1182295"/>
            <a:ext cx="12955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8.00-20.00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139117"/>
              </p:ext>
            </p:extLst>
          </p:nvPr>
        </p:nvGraphicFramePr>
        <p:xfrm>
          <a:off x="0" y="2738749"/>
          <a:ext cx="6905065" cy="4832868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790700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5114365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4600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3406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4199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3406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4301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5615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  <a:tr h="6949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823165"/>
                  </a:ext>
                </a:extLst>
              </a:tr>
              <a:tr h="5044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17.00-18.00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446326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13A6ED-B7FD-B64D-DE0C-9F6E3DB98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98" y="1603676"/>
            <a:ext cx="1030313" cy="1030313"/>
          </a:xfrm>
          <a:prstGeom prst="rect">
            <a:avLst/>
          </a:prstGeom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5E94729E-98CB-741B-3CA7-8AC5567AE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419" y="1183662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04037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B8149F-7B52-4FC7-8C03-E724DBC52244}"/>
              </a:ext>
            </a:extLst>
          </p:cNvPr>
          <p:cNvSpPr txBox="1"/>
          <p:nvPr/>
        </p:nvSpPr>
        <p:spPr>
          <a:xfrm>
            <a:off x="-623914" y="1141289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Гатовский</a:t>
            </a:r>
            <a:endParaRPr lang="ru-RU" sz="2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74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9261DC2-D9EA-4299-89B3-4CC2EF46C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638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49F6B37-B961-490C-9D34-DFC9072D5529}"/>
              </a:ext>
            </a:extLst>
          </p:cNvPr>
          <p:cNvCxnSpPr>
            <a:cxnSpLocks/>
          </p:cNvCxnSpPr>
          <p:nvPr/>
        </p:nvCxnSpPr>
        <p:spPr>
          <a:xfrm>
            <a:off x="0" y="2118021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F14C5C0-DF87-4C08-8110-5FEACE784A4F}"/>
              </a:ext>
            </a:extLst>
          </p:cNvPr>
          <p:cNvSpPr/>
          <p:nvPr/>
        </p:nvSpPr>
        <p:spPr>
          <a:xfrm>
            <a:off x="5528342" y="1014034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8802306"/>
              </p:ext>
            </p:extLst>
          </p:nvPr>
        </p:nvGraphicFramePr>
        <p:xfrm>
          <a:off x="0" y="2140647"/>
          <a:ext cx="6895263" cy="5083243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466014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5429249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3166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3273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2290437"/>
                  </a:ext>
                </a:extLst>
              </a:tr>
              <a:tr h="289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088630"/>
                  </a:ext>
                </a:extLst>
              </a:tr>
              <a:tr h="3039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7165463"/>
                  </a:ext>
                </a:extLst>
              </a:tr>
              <a:tr h="289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0509140"/>
                  </a:ext>
                </a:extLst>
              </a:tr>
              <a:tr h="7255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4532986"/>
                  </a:ext>
                </a:extLst>
              </a:tr>
              <a:tr h="311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5609972"/>
                  </a:ext>
                </a:extLst>
              </a:tr>
              <a:tr h="5262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рисунков детского творчества «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Мая родная Беларусь»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в рамках «Марафона единства»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9582334"/>
                  </a:ext>
                </a:extLst>
              </a:tr>
              <a:tr h="289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Трансляция видеороликов «Моя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8585887"/>
                  </a:ext>
                </a:extLst>
              </a:tr>
              <a:tr h="2810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10.00-17.00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«Мы вместе»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3321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11.00-12.00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 класс «Изготовление открыток»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3024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13.00-14.00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Шахматный турнир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3213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15.00-16.00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Интерактивная площадка «Угадай мелодию»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2835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17.00-18.00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Спортивные эстафеты «Веселые старты»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0842233-F966-4246-7D26-423FF2E59D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7263" y="957775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A0D0EB41-F883-F84D-D656-E270CAB60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740" y="869004"/>
            <a:ext cx="355602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71509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F16CD1-3B45-4154-8495-1CB0864A18A3}"/>
              </a:ext>
            </a:extLst>
          </p:cNvPr>
          <p:cNvSpPr txBox="1"/>
          <p:nvPr/>
        </p:nvSpPr>
        <p:spPr>
          <a:xfrm>
            <a:off x="-561329" y="1096488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Второй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Гатовский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участок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75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E39253-3E60-4AFC-9CC1-5E636DB5C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-34883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A9CA647-61C6-4A70-99DE-4613019B62CD}"/>
              </a:ext>
            </a:extLst>
          </p:cNvPr>
          <p:cNvCxnSpPr>
            <a:cxnSpLocks/>
          </p:cNvCxnSpPr>
          <p:nvPr/>
        </p:nvCxnSpPr>
        <p:spPr>
          <a:xfrm>
            <a:off x="-31546" y="2050595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168ED2-9508-40C6-9E83-440E8CF42DC5}"/>
              </a:ext>
            </a:extLst>
          </p:cNvPr>
          <p:cNvSpPr/>
          <p:nvPr/>
        </p:nvSpPr>
        <p:spPr>
          <a:xfrm>
            <a:off x="5434212" y="1071416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-62584" y="2050595"/>
          <a:ext cx="6920584" cy="5487588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036785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4883799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2520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07.45-08.00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Акция «Поем гимн вместе»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809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Музыкальное сопровождение </a:t>
                      </a:r>
                    </a:p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«Беларусь в моем сердце»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2530258"/>
                  </a:ext>
                </a:extLst>
              </a:tr>
              <a:tr h="3588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Поздравление впервые голосующих избирателей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9183890"/>
                  </a:ext>
                </a:extLst>
              </a:tr>
              <a:tr h="4488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торговли и общественного питания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5994871"/>
                  </a:ext>
                </a:extLst>
              </a:tr>
              <a:tr h="4488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Поздравления избирателей-именинников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2070786"/>
                  </a:ext>
                </a:extLst>
              </a:tr>
              <a:tr h="6732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2185590"/>
                  </a:ext>
                </a:extLst>
              </a:tr>
              <a:tr h="5577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08.00-20.00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«Наш исторический день»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8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b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 рисунков детского творчества «Мая родная Беларусь» в рамках</a:t>
                      </a:r>
                      <a:r>
                        <a:rPr lang="ru-RU" sz="16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«Марафона единства»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2500544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Трансляция видеороликов «Моя Беларусь»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8816069"/>
                  </a:ext>
                </a:extLst>
              </a:tr>
              <a:tr h="3588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10.00-17.00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Концертная программа «Мы вместе»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55955131"/>
                  </a:ext>
                </a:extLst>
              </a:tr>
              <a:tr h="2244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11.00-12.00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Мастер-класс «Изготовление открыток»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2244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13.00-14.00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Шахматный турнир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2244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15.00-16.00</a:t>
                      </a:r>
                      <a:endParaRPr lang="aa-ET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Интерактивная площадка «Угадай мелодию»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3024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17.00-18.00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Спортивные эстафеты «Веселые старты»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080327-0062-A1C2-44F3-D24A886FE4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69" y="857171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6B787AD1-3769-8E3F-E50A-71219B39A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29" y="957268"/>
            <a:ext cx="417318" cy="36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79688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F16CD1-3B45-4154-8495-1CB0864A18A3}"/>
              </a:ext>
            </a:extLst>
          </p:cNvPr>
          <p:cNvSpPr txBox="1"/>
          <p:nvPr/>
        </p:nvSpPr>
        <p:spPr>
          <a:xfrm>
            <a:off x="-561329" y="1096488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Третий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Гатовский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участок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76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E39253-3E60-4AFC-9CC1-5E636DB5C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-34883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A9CA647-61C6-4A70-99DE-4613019B62CD}"/>
              </a:ext>
            </a:extLst>
          </p:cNvPr>
          <p:cNvCxnSpPr>
            <a:cxnSpLocks/>
          </p:cNvCxnSpPr>
          <p:nvPr/>
        </p:nvCxnSpPr>
        <p:spPr>
          <a:xfrm>
            <a:off x="-31546" y="2050595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168ED2-9508-40C6-9E83-440E8CF42DC5}"/>
              </a:ext>
            </a:extLst>
          </p:cNvPr>
          <p:cNvSpPr/>
          <p:nvPr/>
        </p:nvSpPr>
        <p:spPr>
          <a:xfrm>
            <a:off x="5434212" y="1071416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-62584" y="2050595"/>
          <a:ext cx="6920584" cy="5107412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036785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4883799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2520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07.45-08.00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Акция «Поем гимн вместе»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809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Музыкальное сопровождение </a:t>
                      </a:r>
                    </a:p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2530258"/>
                  </a:ext>
                </a:extLst>
              </a:tr>
              <a:tr h="4574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Поздравление впервые голосующих избирателей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9183890"/>
                  </a:ext>
                </a:extLst>
              </a:tr>
              <a:tr h="4488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торговли и общественного питания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5994871"/>
                  </a:ext>
                </a:extLst>
              </a:tr>
              <a:tr h="4190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Поздравления избирателей-именинников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2070786"/>
                  </a:ext>
                </a:extLst>
              </a:tr>
              <a:tr h="6732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162559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kumimoji="0" lang="aa-ET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2185590"/>
                  </a:ext>
                </a:extLst>
              </a:tr>
              <a:tr h="5061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08.00-20.00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162559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семейных фотографий </a:t>
                      </a:r>
                    </a:p>
                    <a:p>
                      <a:pPr marL="0" marR="0" lvl="0" indent="0" algn="l" defTabSz="162559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«Наш исторический день»</a:t>
                      </a:r>
                      <a:endParaRPr kumimoji="0" lang="aa-ET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8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08.00-20.00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  «Беларусь мирная и созидающая»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0054466"/>
                  </a:ext>
                </a:extLst>
              </a:tr>
              <a:tr h="4074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11.00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Викторина «Моя родина</a:t>
                      </a:r>
                      <a:r>
                        <a:rPr lang="ru-RU" sz="16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 Беларусь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b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8816069"/>
                  </a:ext>
                </a:extLst>
              </a:tr>
              <a:tr h="3588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12.00-12.30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13.00-13.30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Музыкальная открытка</a:t>
                      </a:r>
                      <a:r>
                        <a:rPr lang="ru-RU" sz="16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«Твой выбор – наше будущее»</a:t>
                      </a:r>
                      <a:endParaRPr lang="aa-ET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55955131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080327-0062-A1C2-44F3-D24A886FE4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69" y="857171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6B787AD1-3769-8E3F-E50A-71219B39A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29" y="957268"/>
            <a:ext cx="417318" cy="36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99127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A00672-9C2B-47CE-9C33-5BA00B0F80B4}"/>
              </a:ext>
            </a:extLst>
          </p:cNvPr>
          <p:cNvSpPr txBox="1"/>
          <p:nvPr/>
        </p:nvSpPr>
        <p:spPr>
          <a:xfrm>
            <a:off x="-489279" y="1131269"/>
            <a:ext cx="79175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Первый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Острошицко-Городокский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77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DB6436B-83C2-45F2-8D65-7BF2A66D5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A056EF0C-70C1-42A0-B73A-84916F4366CB}"/>
              </a:ext>
            </a:extLst>
          </p:cNvPr>
          <p:cNvCxnSpPr>
            <a:cxnSpLocks/>
          </p:cNvCxnSpPr>
          <p:nvPr/>
        </p:nvCxnSpPr>
        <p:spPr>
          <a:xfrm>
            <a:off x="-5957" y="2516264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026D350-E7A0-4311-8A77-D565C8FA349E}"/>
              </a:ext>
            </a:extLst>
          </p:cNvPr>
          <p:cNvSpPr/>
          <p:nvPr/>
        </p:nvSpPr>
        <p:spPr>
          <a:xfrm>
            <a:off x="5432271" y="1109702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-5957" y="2535661"/>
          <a:ext cx="6863957" cy="5047101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143452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5720505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2697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3212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8326170"/>
                  </a:ext>
                </a:extLst>
              </a:tr>
              <a:tr h="2787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8673658"/>
                  </a:ext>
                </a:extLst>
              </a:tr>
              <a:tr h="2711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0741835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9410904"/>
                  </a:ext>
                </a:extLst>
              </a:tr>
              <a:tr h="4056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81220855"/>
                  </a:ext>
                </a:extLst>
              </a:tr>
              <a:tr h="2991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Беспроигрышная лотерея «Моя малая Родина»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5015300"/>
                  </a:ext>
                </a:extLst>
              </a:tr>
              <a:tr h="4056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рисунков детского творчества «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Мая Беларусь»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в рамках «Марафона единства»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4402406"/>
                  </a:ext>
                </a:extLst>
              </a:tr>
              <a:tr h="2879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5875937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10.00-15.00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Волейбольный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батл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4695823"/>
                  </a:ext>
                </a:extLst>
              </a:tr>
              <a:tr h="2491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15.00-16.00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Поэтическое чтение «О, Беларусь, мая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шыпшына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0707373"/>
                  </a:ext>
                </a:extLst>
              </a:tr>
              <a:tr h="2823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Бесплатное посещение народного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музея </a:t>
                      </a: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Боевой Славы Острошицко-Городкской средней школы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2895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Видеообзор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«Любимая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работ детского творчества «Беларусь глазами детей»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2914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Интерактивная релакс-зона для детей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341918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Викторина «Моя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EC81E9C-20DF-6485-90A3-207AD1224C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98" y="1037989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BB9C61A6-2962-B004-3C26-20D2E255B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777" y="847145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547398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81AD67-44EC-4362-B9C4-F90AEBCC4A01}"/>
              </a:ext>
            </a:extLst>
          </p:cNvPr>
          <p:cNvSpPr txBox="1"/>
          <p:nvPr/>
        </p:nvSpPr>
        <p:spPr>
          <a:xfrm>
            <a:off x="-373767" y="1570012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Второй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Острошицко-Городокский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78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87E1C9D-01BB-422C-B0A7-9A2567845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5420250C-D201-4D50-9581-B9DF8138F18D}"/>
              </a:ext>
            </a:extLst>
          </p:cNvPr>
          <p:cNvCxnSpPr>
            <a:cxnSpLocks/>
          </p:cNvCxnSpPr>
          <p:nvPr/>
        </p:nvCxnSpPr>
        <p:spPr>
          <a:xfrm>
            <a:off x="-94130" y="2533638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72053AB-9357-49AE-B038-94643903412E}"/>
              </a:ext>
            </a:extLst>
          </p:cNvPr>
          <p:cNvSpPr/>
          <p:nvPr/>
        </p:nvSpPr>
        <p:spPr>
          <a:xfrm>
            <a:off x="5495928" y="1181484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0" y="2556496"/>
          <a:ext cx="6877050" cy="5501654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181100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5695950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3200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4538205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5958898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«Беларусь. 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Кашто</a:t>
                      </a:r>
                      <a:r>
                        <a:rPr lang="be-BY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ўнасці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8428217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«Мой родны кут»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6795670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творческих работ подопечных </a:t>
                      </a:r>
                      <a:b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ГУ «Минский социальный пансионат «Комфортная жизнь»</a:t>
                      </a: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«Зимушка-зима»</a:t>
                      </a: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316559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12.00-13.00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изделий «Колечки из бисера»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6190404"/>
                  </a:ext>
                </a:extLst>
              </a:tr>
              <a:tr h="2914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14.00-15.00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«Символы моей страны»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5624704"/>
                  </a:ext>
                </a:extLst>
              </a:tr>
              <a:tr h="3371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12.00-14.00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«Время выбрало нас»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3258197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16.00-18.00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«Аппликация из ниток»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3662966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17.00-18.00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«Моя Беларусь!»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9619267"/>
                  </a:ext>
                </a:extLst>
              </a:tr>
              <a:tr h="1847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18.00-19.00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</a:t>
                      </a:r>
                      <a:b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(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выступление оркестра 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воинской части 3310)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7689863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DA5D77-D36F-BE4C-A33D-F67A9514C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84" y="1423352"/>
            <a:ext cx="1030313" cy="1030313"/>
          </a:xfrm>
          <a:prstGeom prst="rect">
            <a:avLst/>
          </a:prstGeom>
        </p:spPr>
      </p:pic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id="{1446FF37-52DD-B697-48EE-1A1FAC339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610" y="1141476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536412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AE26FD-68C3-4A16-97D1-6217644C3514}"/>
              </a:ext>
            </a:extLst>
          </p:cNvPr>
          <p:cNvSpPr txBox="1"/>
          <p:nvPr/>
        </p:nvSpPr>
        <p:spPr>
          <a:xfrm>
            <a:off x="-529784" y="1453833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Раубичский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79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B768746-5A31-4E1F-826D-63C401653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E3AAA9A-F47D-4778-BBC0-2811C456BC67}"/>
              </a:ext>
            </a:extLst>
          </p:cNvPr>
          <p:cNvCxnSpPr>
            <a:cxnSpLocks/>
          </p:cNvCxnSpPr>
          <p:nvPr/>
        </p:nvCxnSpPr>
        <p:spPr>
          <a:xfrm>
            <a:off x="-15429" y="2553560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59FD260-74D7-4F80-BC48-61318534BECF}"/>
              </a:ext>
            </a:extLst>
          </p:cNvPr>
          <p:cNvSpPr/>
          <p:nvPr/>
        </p:nvSpPr>
        <p:spPr>
          <a:xfrm>
            <a:off x="5418783" y="1182295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0" y="2565989"/>
          <a:ext cx="6842571" cy="511244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625747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5216824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2944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  <a:b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3724568"/>
                  </a:ext>
                </a:extLst>
              </a:tr>
              <a:tr h="3700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34429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2247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  <a:tr h="6669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10.00-18.00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Бесплатное посещение  и экскурсия в музее учреждения «Республиканский центр олимпийской подготовки по зимним видам спорта «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Раубичи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2787834"/>
                  </a:ext>
                </a:extLst>
              </a:tr>
              <a:tr h="5960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(выступление оркестра воинской части 3310)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4524755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298B77-07D0-B628-EFF1-76923C42F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16" y="1311416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943B88A0-E5F1-F500-E392-044F5524A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465" y="1226361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0837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AE26FD-68C3-4A16-97D1-6217644C3514}"/>
              </a:ext>
            </a:extLst>
          </p:cNvPr>
          <p:cNvSpPr txBox="1"/>
          <p:nvPr/>
        </p:nvSpPr>
        <p:spPr>
          <a:xfrm>
            <a:off x="-529784" y="1882864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Околиций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80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B768746-5A31-4E1F-826D-63C401653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E3AAA9A-F47D-4778-BBC0-2811C456BC67}"/>
              </a:ext>
            </a:extLst>
          </p:cNvPr>
          <p:cNvCxnSpPr>
            <a:cxnSpLocks/>
          </p:cNvCxnSpPr>
          <p:nvPr/>
        </p:nvCxnSpPr>
        <p:spPr>
          <a:xfrm>
            <a:off x="-30967" y="2950172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59FD260-74D7-4F80-BC48-61318534BECF}"/>
              </a:ext>
            </a:extLst>
          </p:cNvPr>
          <p:cNvSpPr/>
          <p:nvPr/>
        </p:nvSpPr>
        <p:spPr>
          <a:xfrm>
            <a:off x="5403245" y="1296137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1137" y="2968362"/>
          <a:ext cx="6661596" cy="3060963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644313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5017283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4312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3724568"/>
                  </a:ext>
                </a:extLst>
              </a:tr>
              <a:tr h="4090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4961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e-BY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11.00-13.00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(выступление оркестра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воинской части 3310)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298B77-07D0-B628-EFF1-76923C42F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641" y="1715603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943B88A0-E5F1-F500-E392-044F5524A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927" y="1311526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68312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5D0350-CD01-4277-B1FD-8D30A179BFDD}"/>
              </a:ext>
            </a:extLst>
          </p:cNvPr>
          <p:cNvSpPr txBox="1"/>
          <p:nvPr/>
        </p:nvSpPr>
        <p:spPr>
          <a:xfrm>
            <a:off x="-1128428" y="1052133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Первый Большевистский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81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9ADF2CA-EF60-4E79-917A-EB0A00D90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214F69A2-ADC0-49AC-A3E0-440B955FADB7}"/>
              </a:ext>
            </a:extLst>
          </p:cNvPr>
          <p:cNvCxnSpPr>
            <a:cxnSpLocks/>
          </p:cNvCxnSpPr>
          <p:nvPr/>
        </p:nvCxnSpPr>
        <p:spPr>
          <a:xfrm>
            <a:off x="-68861" y="2006240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C436715-B116-4FC1-B4BB-92B9DD97D71C}"/>
              </a:ext>
            </a:extLst>
          </p:cNvPr>
          <p:cNvSpPr/>
          <p:nvPr/>
        </p:nvSpPr>
        <p:spPr>
          <a:xfrm>
            <a:off x="5472752" y="1052132"/>
            <a:ext cx="13163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8D4006FB-18F1-4B17-945F-58D9807AB245}"/>
              </a:ext>
            </a:extLst>
          </p:cNvPr>
          <p:cNvGraphicFramePr>
            <a:graphicFrameLocks noGrp="1"/>
          </p:cNvGraphicFramePr>
          <p:nvPr/>
        </p:nvGraphicFramePr>
        <p:xfrm>
          <a:off x="0" y="1987682"/>
          <a:ext cx="6858000" cy="6205451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018367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4839633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33832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4776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</a:p>
                    <a:p>
                      <a:pPr indent="2667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 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598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76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Общешкольный конкурс рисунков </a:t>
                      </a:r>
                    </a:p>
                    <a:p>
                      <a:pPr indent="2667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«Моя Беларусь!»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16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11.00-12.00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15.00-16.00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Концертная программа «Беларусь - наша Земля!»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8586237"/>
                  </a:ext>
                </a:extLst>
              </a:tr>
              <a:tr h="477681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10.00-18.00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по изготовлению сувенирной продукции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Бисероплетение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4325738"/>
                  </a:ext>
                </a:extLst>
              </a:tr>
              <a:tr h="25703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«Грани творчества»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4776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13.00-13.30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17.00-17.30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Показательное выступление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Тхэквандо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24013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Беспроигрышная лотерея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4333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11.00-13.00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19.00-20.00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Чемпионат по настольному теннису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3386D6D-3225-66FE-57F4-0E9C15333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1398" y="759873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101BB71C-5FCF-691E-72A5-4C2BD5C4C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810" y="893444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8527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9647A4-F2DD-499A-893B-679A20406EE5}"/>
              </a:ext>
            </a:extLst>
          </p:cNvPr>
          <p:cNvSpPr txBox="1"/>
          <p:nvPr/>
        </p:nvSpPr>
        <p:spPr>
          <a:xfrm>
            <a:off x="-499746" y="1400159"/>
            <a:ext cx="8200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</a:t>
            </a:r>
            <a:r>
              <a:rPr lang="ru-RU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Лесковский</a:t>
            </a: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8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1F4D14D-C790-4AFD-8252-1ED6FEDE4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7CE9D1C-1A66-431F-8253-68CFDF7A40A8}"/>
              </a:ext>
            </a:extLst>
          </p:cNvPr>
          <p:cNvCxnSpPr>
            <a:cxnSpLocks/>
          </p:cNvCxnSpPr>
          <p:nvPr/>
        </p:nvCxnSpPr>
        <p:spPr>
          <a:xfrm>
            <a:off x="0" y="2303374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6348A0B-F3FA-46D6-BA22-4957F1A76EEC}"/>
              </a:ext>
            </a:extLst>
          </p:cNvPr>
          <p:cNvSpPr/>
          <p:nvPr/>
        </p:nvSpPr>
        <p:spPr>
          <a:xfrm>
            <a:off x="5481277" y="1149821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59F28645-6843-4BF1-AF1A-53DE47743A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332633"/>
              </p:ext>
            </p:extLst>
          </p:nvPr>
        </p:nvGraphicFramePr>
        <p:xfrm>
          <a:off x="-47065" y="2336228"/>
          <a:ext cx="3647515" cy="4992743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075765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2538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589922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«Беларусь в моем сердце»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9612682"/>
                  </a:ext>
                </a:extLst>
              </a:tr>
              <a:tr h="4417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 общественного питания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171730"/>
                  </a:ext>
                </a:extLst>
              </a:tr>
              <a:tr h="4417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 именинников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  <a:tr h="7501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2652377"/>
                  </a:ext>
                </a:extLst>
              </a:tr>
              <a:tr h="4417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Выставка-конкурс рисунков детского творчества «Мая родная Беларусь» в рамках «Марафона единства»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4347628"/>
                  </a:ext>
                </a:extLst>
              </a:tr>
              <a:tr h="4417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1922780"/>
                  </a:ext>
                </a:extLst>
              </a:tr>
              <a:tr h="4417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09.00-10.00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Выступление ансамбля «Зав</a:t>
                      </a:r>
                      <a:r>
                        <a:rPr lang="be-BY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і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руха»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9355059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680071"/>
              </p:ext>
            </p:extLst>
          </p:nvPr>
        </p:nvGraphicFramePr>
        <p:xfrm>
          <a:off x="3600450" y="2334152"/>
          <a:ext cx="3305175" cy="679764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133475">
                  <a:extLst>
                    <a:ext uri="{9D8B030D-6E8A-4147-A177-3AD203B41FA5}">
                      <a16:colId xmlns:a16="http://schemas.microsoft.com/office/drawing/2014/main" val="2038220013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805383213"/>
                    </a:ext>
                  </a:extLst>
                </a:gridCol>
              </a:tblGrid>
              <a:tr h="650562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10.00-11.00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Выступление команды по чирлидингу «Фламинго»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9518846"/>
                  </a:ext>
                </a:extLst>
              </a:tr>
              <a:tr h="650562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11.00-12.00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Выступление танцевального ансамбля «Ритм»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6255960"/>
                  </a:ext>
                </a:extLst>
              </a:tr>
              <a:tr h="1084269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10.00-13.00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14.00-17.00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17.00-20.00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«Изготовление куклы-оберега», «Пески времени», «Талисман ресурса»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5074375"/>
                  </a:ext>
                </a:extLst>
              </a:tr>
              <a:tr h="6505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Трансляция видеороликов 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«Моя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4113808"/>
                  </a:ext>
                </a:extLst>
              </a:tr>
              <a:tr h="650562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детского рисунка «Мир глазами детей»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6919773"/>
                  </a:ext>
                </a:extLst>
              </a:tr>
              <a:tr h="867416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10.00-11.00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13.00-14.00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Показательное выступление спортивной секции «Карате», «Таэквондо»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4325676"/>
                  </a:ext>
                </a:extLst>
              </a:tr>
              <a:tr h="6505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10.00-11.00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«Историческое наследие»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1026989"/>
                  </a:ext>
                </a:extLst>
              </a:tr>
              <a:tr h="6505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Трансляция видеороликов</a:t>
                      </a:r>
                      <a:b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«Мая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7071049"/>
                  </a:ext>
                </a:extLst>
              </a:tr>
              <a:tr h="4379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10.00-19.00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Работа тренажерного зала, бассейна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6324076"/>
                  </a:ext>
                </a:extLst>
              </a:tr>
              <a:tr h="5046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Беспроигрышная лотерея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6297614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14C1BC-27F4-CD99-B941-AAD9C7E3AA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67" y="1271498"/>
            <a:ext cx="1000132" cy="1000132"/>
          </a:xfrm>
          <a:prstGeom prst="rect">
            <a:avLst/>
          </a:prstGeom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7DB7C951-33E8-D79C-E571-1BC5495BC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733" y="1149821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80908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1430E0-9883-4939-8845-2258AE63B1CC}"/>
              </a:ext>
            </a:extLst>
          </p:cNvPr>
          <p:cNvSpPr txBox="1"/>
          <p:nvPr/>
        </p:nvSpPr>
        <p:spPr>
          <a:xfrm>
            <a:off x="-397319" y="1086526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Второй Большевистский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82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1233CC-9A55-4B8A-B464-EA4AE64C4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0688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FF19D93-39BA-4759-9987-7B07E066F666}"/>
              </a:ext>
            </a:extLst>
          </p:cNvPr>
          <p:cNvSpPr/>
          <p:nvPr/>
        </p:nvSpPr>
        <p:spPr>
          <a:xfrm>
            <a:off x="5290408" y="525645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753" y="2376818"/>
          <a:ext cx="6856164" cy="5957523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017827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4838337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38861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4792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</a:p>
                    <a:p>
                      <a:pPr indent="2667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06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35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82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 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191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512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0512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12.00-14.00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День открытых дверей (мастер-класс по силовой гимнастике)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0217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10.00-11.00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Кинолекторий «Один за всех»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0973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11.00-12.00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«Родная страна»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2608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11.00-13.00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работ по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декоротивно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-прикладному искусству «Белорусские мотивы»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332103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13.00-14.00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Викторина «Моя Беларусь»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285296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14.00-15.00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«Родная страна»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299561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14.00-14.30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Мини-концерт «Белорусский напев»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36661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.00-20.00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«Беларусь глазами детей»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  <a:tr h="380512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18.00-19.00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«Родная страна»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8590112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A02822-ACD9-E834-5B60-A837143B5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19148"/>
            <a:ext cx="1030313" cy="1030313"/>
          </a:xfrm>
          <a:prstGeom prst="rect">
            <a:avLst/>
          </a:prstGeom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BE4726C4-62A2-9A8E-041E-2044C6E7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287" y="316367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48695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4D1AD6-6C9F-420B-B7FA-C81920EF43D1}"/>
              </a:ext>
            </a:extLst>
          </p:cNvPr>
          <p:cNvSpPr txBox="1"/>
          <p:nvPr/>
        </p:nvSpPr>
        <p:spPr>
          <a:xfrm>
            <a:off x="-936174" y="1159233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Папернянский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83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4F46E79-364E-4A15-965F-AD6E31FDF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D3D06A3-AC2A-4B3C-B118-5F22AEEC841F}"/>
              </a:ext>
            </a:extLst>
          </p:cNvPr>
          <p:cNvCxnSpPr>
            <a:cxnSpLocks/>
          </p:cNvCxnSpPr>
          <p:nvPr/>
        </p:nvCxnSpPr>
        <p:spPr>
          <a:xfrm>
            <a:off x="0" y="2156363"/>
            <a:ext cx="698139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527A117-DB07-46B1-9B6A-2C273A651B76}"/>
              </a:ext>
            </a:extLst>
          </p:cNvPr>
          <p:cNvSpPr/>
          <p:nvPr/>
        </p:nvSpPr>
        <p:spPr>
          <a:xfrm>
            <a:off x="5495928" y="1244071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9028" y="2170862"/>
          <a:ext cx="6828971" cy="7213738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902260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4926711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42719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6676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</a:p>
                    <a:p>
                      <a:pPr indent="26670"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668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4480662"/>
                  </a:ext>
                </a:extLst>
              </a:tr>
              <a:tr h="52228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9945103"/>
                  </a:ext>
                </a:extLst>
              </a:tr>
              <a:tr h="60982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 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1820114"/>
                  </a:ext>
                </a:extLst>
              </a:tr>
              <a:tr h="68217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7136446"/>
                  </a:ext>
                </a:extLst>
              </a:tr>
              <a:tr h="638364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8781047"/>
                  </a:ext>
                </a:extLst>
              </a:tr>
              <a:tr h="42557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«Моя Беларусь» в рамках «Марафона единства»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42557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10.00-12.00</a:t>
                      </a:r>
                    </a:p>
                  </a:txBody>
                  <a:tcPr marL="68580" marR="68580" marT="0" marB="0">
                    <a:solidFill>
                      <a:srgbClr val="D0DB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Мастер-класс по изготовлению сувенирной продукции «Цветы»</a:t>
                      </a:r>
                    </a:p>
                  </a:txBody>
                  <a:tcPr marL="68580" marR="68580" marT="0" marB="0">
                    <a:solidFill>
                      <a:srgbClr val="D0D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49207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12.00-14.00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16.00-18.00</a:t>
                      </a:r>
                    </a:p>
                  </a:txBody>
                  <a:tcPr marL="68580" marR="68580" marT="0" marB="0">
                    <a:solidFill>
                      <a:srgbClr val="D0DB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</a:t>
                      </a:r>
                    </a:p>
                    <a:p>
                      <a:pPr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у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маім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сэрцы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>
                    <a:solidFill>
                      <a:srgbClr val="D0D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29727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10.00-16.00</a:t>
                      </a:r>
                    </a:p>
                  </a:txBody>
                  <a:tcPr marL="68580" marR="68580" marT="0" marB="0">
                    <a:solidFill>
                      <a:srgbClr val="D0DB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Игры-конкурсы для детей</a:t>
                      </a:r>
                    </a:p>
                  </a:txBody>
                  <a:tcPr marL="68580" marR="68580" marT="0" marB="0">
                    <a:solidFill>
                      <a:srgbClr val="D0D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440207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14.00-16.00</a:t>
                      </a:r>
                    </a:p>
                  </a:txBody>
                  <a:tcPr marL="68580" marR="68580" marT="0" marB="0">
                    <a:solidFill>
                      <a:srgbClr val="D0DB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Беспроигрышная лотерея</a:t>
                      </a:r>
                    </a:p>
                  </a:txBody>
                  <a:tcPr marL="68580" marR="68580" marT="0" marB="0">
                    <a:solidFill>
                      <a:srgbClr val="D0D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E710B1C-543D-9374-9682-52B52CFB1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98" y="1037989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1E116295-E9B0-92F8-307A-6DD6E1C96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269" y="992764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71956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7DC06C-8C44-4911-86C5-87BD4D51B15E}"/>
              </a:ext>
            </a:extLst>
          </p:cNvPr>
          <p:cNvSpPr txBox="1"/>
          <p:nvPr/>
        </p:nvSpPr>
        <p:spPr>
          <a:xfrm>
            <a:off x="-301077" y="1199860"/>
            <a:ext cx="79175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Первый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Сёмковскийучасток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для голосования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84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Второй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Сёмковский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 для голосования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№ 85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9654531-DD2D-4053-A71A-9B0926B4C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07318CB-D6D4-4F12-9F83-51603EE3EC77}"/>
              </a:ext>
            </a:extLst>
          </p:cNvPr>
          <p:cNvSpPr/>
          <p:nvPr/>
        </p:nvSpPr>
        <p:spPr>
          <a:xfrm>
            <a:off x="5546935" y="398576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DA92C9A1-1E0F-4086-AA31-F22BB23CF76F}"/>
              </a:ext>
            </a:extLst>
          </p:cNvPr>
          <p:cNvGraphicFramePr>
            <a:graphicFrameLocks noGrp="1"/>
          </p:cNvGraphicFramePr>
          <p:nvPr/>
        </p:nvGraphicFramePr>
        <p:xfrm>
          <a:off x="8880" y="1915886"/>
          <a:ext cx="6849120" cy="6865257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515120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27865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4681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</a:p>
                    <a:p>
                      <a:pPr indent="2667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36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09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83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507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312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8142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Выставка-конкурс рисунков детского творчества «Мая Беларусь» в рамках «Марафона единства»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081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10.00-11.00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12.00-13.00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с участием детского ансамбля «Доминанта», «Мы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аб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родным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краі</a:t>
                      </a:r>
                      <a:r>
                        <a:rPr lang="ru-RU" sz="16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весела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спяваем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65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«Васильковая Беларусь»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2842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Трансляция фоновой музыки «Люблю мой край»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7022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10.00-11.00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13.00-14.00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Интерактивные площадки «Играем вместе», «Песочная феерия», «Семейные традиции», «Волшебный бисер»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1206944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11.00-19.00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Работа спортивного зала: праздничное первенство по настольному теннису, мини-турнир по шашкам «Тихий ход», спортивное мероприятие «Время выбирать спорт», турнир по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минифутболу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«Самый быстрый, самый ловкий», «Волейбольный бум»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34500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>
                    <a:solidFill>
                      <a:srgbClr val="D0DB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Трансляция видеороликов «Тобой Горжусь, Беларусь!»</a:t>
                      </a:r>
                    </a:p>
                  </a:txBody>
                  <a:tcPr marL="68580" marR="68580" marT="0" marB="0">
                    <a:solidFill>
                      <a:srgbClr val="D0D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7982607"/>
                  </a:ext>
                </a:extLst>
              </a:tr>
              <a:tr h="295068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11.00-13.00</a:t>
                      </a:r>
                    </a:p>
                  </a:txBody>
                  <a:tcPr marL="68580" marR="68580" marT="0" marB="0">
                    <a:solidFill>
                      <a:srgbClr val="D0DB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Ярмарка «Теплые лапы»</a:t>
                      </a:r>
                    </a:p>
                  </a:txBody>
                  <a:tcPr marL="68580" marR="68580" marT="0" marB="0">
                    <a:solidFill>
                      <a:srgbClr val="D0D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2061934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ED6B830-3C05-2A0F-EF05-5A36EC336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4130" y="1095511"/>
            <a:ext cx="674701" cy="713824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A6BD5B68-D9B8-0FB7-9361-6067B0869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744" y="138575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98727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3E48C3-22D3-47F5-A23F-7FEA28A1734D}"/>
              </a:ext>
            </a:extLst>
          </p:cNvPr>
          <p:cNvSpPr txBox="1"/>
          <p:nvPr/>
        </p:nvSpPr>
        <p:spPr>
          <a:xfrm>
            <a:off x="-387111" y="1019116"/>
            <a:ext cx="79175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Первый </a:t>
            </a:r>
            <a:r>
              <a:rPr kumimoji="0" lang="ru-RU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Петришковский</a:t>
            </a: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участок для голосования </a:t>
            </a: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86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Второй </a:t>
            </a:r>
            <a:r>
              <a:rPr kumimoji="0" lang="ru-RU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Петришковский</a:t>
            </a: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участок для голосования</a:t>
            </a: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№ 87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9DB992A-16B9-4F72-AB35-72E6F04F9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478F984-13AA-4F7A-9791-BC5562804043}"/>
              </a:ext>
            </a:extLst>
          </p:cNvPr>
          <p:cNvSpPr/>
          <p:nvPr/>
        </p:nvSpPr>
        <p:spPr>
          <a:xfrm>
            <a:off x="5405244" y="413432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0" y="2650332"/>
          <a:ext cx="6858000" cy="650329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558637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5299363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29512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5902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</a:p>
                    <a:p>
                      <a:pPr indent="2667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25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59025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29512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88538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590253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  <a:tr h="590253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12.00-14.00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День открытых дверей (мастер-класс по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тайландскому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боксу и кикбоксингу)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11474137"/>
                  </a:ext>
                </a:extLst>
              </a:tr>
              <a:tr h="356045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«Время выбирать»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1779815"/>
                  </a:ext>
                </a:extLst>
              </a:tr>
              <a:tr h="356045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Викторина «</a:t>
                      </a: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Краіна у якой я жыву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1267953"/>
                  </a:ext>
                </a:extLst>
              </a:tr>
              <a:tr h="1180507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60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13.00-14.00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</a:t>
                      </a:r>
                    </a:p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синявокая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8977595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2EF7CBE-94BB-BBE5-929C-23014192B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84" y="1319567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286C5C04-B6B5-45E3-C427-3218D97A4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526" y="228766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41546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A8DCA8-78B5-4A73-B846-B28F076BEEAF}"/>
              </a:ext>
            </a:extLst>
          </p:cNvPr>
          <p:cNvSpPr txBox="1"/>
          <p:nvPr/>
        </p:nvSpPr>
        <p:spPr>
          <a:xfrm>
            <a:off x="-576849" y="1456421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Первый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Самохваловичский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88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4165ED3-3849-48C3-A1A5-24AD65F9C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16C418A-797D-4E0C-A127-BE42202A9233}"/>
              </a:ext>
            </a:extLst>
          </p:cNvPr>
          <p:cNvSpPr/>
          <p:nvPr/>
        </p:nvSpPr>
        <p:spPr>
          <a:xfrm>
            <a:off x="5353333" y="788999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-21302" y="2410528"/>
          <a:ext cx="6952130" cy="6390733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046070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4906060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51103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5950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</a:p>
                    <a:p>
                      <a:pPr indent="2667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08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36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26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39584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513134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4143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Фотозона «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Зямля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мая…»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9893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работ декоративно-прикладного искусства </a:t>
                      </a:r>
                    </a:p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</a:t>
                      </a: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Беларусь сінявокая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  <a:tr h="586175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14.00-15.00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2298686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F2EC51D-BF82-F233-0C1B-306751C93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7986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638DCAC7-1C60-E358-30DF-3E187A688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068" y="694118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70998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37D1B66-1D9E-4F2D-BBF8-CCB904D7FC66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72F71A-E56E-4C83-8CB4-07C5A6756278}"/>
              </a:ext>
            </a:extLst>
          </p:cNvPr>
          <p:cNvSpPr txBox="1"/>
          <p:nvPr/>
        </p:nvSpPr>
        <p:spPr>
          <a:xfrm>
            <a:off x="-94130" y="1154806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Второй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Самохваловичский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участок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89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36A5405-484D-4CA1-A814-95E35FB45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5781874-623A-4CF9-83B0-4279AA91ABDD}"/>
              </a:ext>
            </a:extLst>
          </p:cNvPr>
          <p:cNvSpPr/>
          <p:nvPr/>
        </p:nvSpPr>
        <p:spPr>
          <a:xfrm>
            <a:off x="5557644" y="919101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0" y="2136029"/>
          <a:ext cx="6858000" cy="6128786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619747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5238253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40956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6743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</a:p>
                    <a:p>
                      <a:pPr indent="2667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5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15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9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9022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601509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3621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«Мой родны кут»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6015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Викторина  </a:t>
                      </a:r>
                    </a:p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«Знаете ли вы бренды Беларуси?»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  <a:tr h="928957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11.00-12.00</a:t>
                      </a: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14.00-15.00</a:t>
                      </a: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18.00-19.00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</a:t>
                      </a:r>
                    </a:p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«Сделаем выбор вместе!»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4222046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B09A238-16E8-7509-967D-C6B66077E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260" y="998886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FC89AC37-9E2C-7D1D-F4BD-1B4C09FF0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326" y="814220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82479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75AAF0AB-39F9-4DB7-8395-37E3BCFCD7B0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D4986433-3528-499E-A3B7-4CF1E7E90ACD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96A26E-33AB-460D-BDCD-09B467250355}"/>
              </a:ext>
            </a:extLst>
          </p:cNvPr>
          <p:cNvSpPr txBox="1"/>
          <p:nvPr/>
        </p:nvSpPr>
        <p:spPr>
          <a:xfrm>
            <a:off x="-1103086" y="733432"/>
            <a:ext cx="944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Первый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Сеницкий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90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4990415-E39D-4F44-8D1E-862413684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13154"/>
            <a:ext cx="6952130" cy="935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A13A1E6-C540-43D7-BE11-2074802F8382}"/>
              </a:ext>
            </a:extLst>
          </p:cNvPr>
          <p:cNvSpPr/>
          <p:nvPr/>
        </p:nvSpPr>
        <p:spPr>
          <a:xfrm>
            <a:off x="5410531" y="546917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9" name="Таблица 18">
            <a:extLst>
              <a:ext uri="{FF2B5EF4-FFF2-40B4-BE49-F238E27FC236}">
                <a16:creationId xmlns:a16="http://schemas.microsoft.com/office/drawing/2014/main" id="{28B6668C-006E-427F-A363-E938459A1ABD}"/>
              </a:ext>
            </a:extLst>
          </p:cNvPr>
          <p:cNvGraphicFramePr>
            <a:graphicFrameLocks noGrp="1"/>
          </p:cNvGraphicFramePr>
          <p:nvPr/>
        </p:nvGraphicFramePr>
        <p:xfrm>
          <a:off x="31297" y="1605528"/>
          <a:ext cx="6861735" cy="7785213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719943">
                  <a:extLst>
                    <a:ext uri="{9D8B030D-6E8A-4147-A177-3AD203B41FA5}">
                      <a16:colId xmlns:a16="http://schemas.microsoft.com/office/drawing/2014/main" val="3784800259"/>
                    </a:ext>
                  </a:extLst>
                </a:gridCol>
                <a:gridCol w="5141792">
                  <a:extLst>
                    <a:ext uri="{9D8B030D-6E8A-4147-A177-3AD203B41FA5}">
                      <a16:colId xmlns:a16="http://schemas.microsoft.com/office/drawing/2014/main" val="3426609521"/>
                    </a:ext>
                  </a:extLst>
                </a:gridCol>
              </a:tblGrid>
              <a:tr h="26038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2156051"/>
                  </a:ext>
                </a:extLst>
              </a:tr>
              <a:tr h="4918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</a:p>
                    <a:p>
                      <a:pPr indent="26670"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6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5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00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77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183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774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рисунков  «Мая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зямля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мая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Радзіма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названа светла-Беларусь»  в рамках «Марафона единства»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183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10.00-12.00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Бесплатная экскурсия в литературный музей Янки Купалы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Папараць-кветка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Янкі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Купалы»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582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12.00-13.00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Квітней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Беларусь!»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038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«Мы вместе»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038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Купалаўскімі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шляхамі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9183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Книжная выставка-просмотр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«Через книгу –</a:t>
                      </a:r>
                      <a:r>
                        <a:rPr lang="ru-RU" sz="16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 гражданственности и патриотизму»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530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11.00-13.00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«Символы Беларуси»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816470"/>
                  </a:ext>
                </a:extLst>
              </a:tr>
              <a:tr h="32501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15.00-17.00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Падарунак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для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Беларусі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1903240"/>
                  </a:ext>
                </a:extLst>
              </a:tr>
              <a:tr h="52076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09.00-11.00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Шкатулка пожеланий «Желаю Вам...»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191004"/>
                  </a:ext>
                </a:extLst>
              </a:tr>
              <a:tr h="26038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17.00-18.00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«Для тебя, моя страна»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538521"/>
                  </a:ext>
                </a:extLst>
              </a:tr>
              <a:tr h="32155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08.00-14.00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Трансляция видеороликов «Школьная жизнь»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871963"/>
                  </a:ext>
                </a:extLst>
              </a:tr>
              <a:tr h="26038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Трансляция видеоролика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Шляхамі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Я.Купалы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40965"/>
                  </a:ext>
                </a:extLst>
              </a:tr>
              <a:tr h="26038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12.00-13.00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Аквагрим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3025854"/>
                  </a:ext>
                </a:extLst>
              </a:tr>
              <a:tr h="2485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Работа спортивного зала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667772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857A85C-E220-C20A-A057-07649F7DF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11" y="715588"/>
            <a:ext cx="838729" cy="838729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9C8324B0-A1ED-4933-6F65-E7AD08F1E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583" y="480796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90711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251645" y="-894965"/>
            <a:ext cx="7227067" cy="1495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978A3370-715E-4114-B8BE-7CCB4B581AEF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E0E77B64-560A-4C32-963B-3780714A0D7A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82FDF326-8A9C-440C-81AE-B0278D3F72F9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924A57-F7B9-4D87-B93B-8613E55E04A3}"/>
              </a:ext>
            </a:extLst>
          </p:cNvPr>
          <p:cNvSpPr txBox="1"/>
          <p:nvPr/>
        </p:nvSpPr>
        <p:spPr>
          <a:xfrm>
            <a:off x="-289649" y="988073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Второй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Сеницкий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91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5C4F9C5-670B-4C04-AD39-F439E694D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87" y="-55948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5E3C5E3-230C-4A10-AA82-96BC70A042D7}"/>
              </a:ext>
            </a:extLst>
          </p:cNvPr>
          <p:cNvSpPr/>
          <p:nvPr/>
        </p:nvSpPr>
        <p:spPr>
          <a:xfrm>
            <a:off x="5434212" y="471085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F3E78B08-6350-4FAC-8105-D4E744345BE1}"/>
              </a:ext>
            </a:extLst>
          </p:cNvPr>
          <p:cNvGraphicFramePr>
            <a:graphicFrameLocks noGrp="1"/>
          </p:cNvGraphicFramePr>
          <p:nvPr/>
        </p:nvGraphicFramePr>
        <p:xfrm>
          <a:off x="0" y="1915216"/>
          <a:ext cx="6862997" cy="6831859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732197">
                  <a:extLst>
                    <a:ext uri="{9D8B030D-6E8A-4147-A177-3AD203B41FA5}">
                      <a16:colId xmlns:a16="http://schemas.microsoft.com/office/drawing/2014/main" val="3784800259"/>
                    </a:ext>
                  </a:extLst>
                </a:gridCol>
                <a:gridCol w="5130800">
                  <a:extLst>
                    <a:ext uri="{9D8B030D-6E8A-4147-A177-3AD203B41FA5}">
                      <a16:colId xmlns:a16="http://schemas.microsoft.com/office/drawing/2014/main" val="3426609521"/>
                    </a:ext>
                  </a:extLst>
                </a:gridCol>
              </a:tblGrid>
              <a:tr h="29388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2156051"/>
                  </a:ext>
                </a:extLst>
              </a:tr>
              <a:tr h="4842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</a:p>
                    <a:p>
                      <a:pPr indent="26670"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2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5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83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86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2409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28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рисунков «Мая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кра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на»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 рамках «Марафона единства»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36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Фотовыставка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Спадчына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30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12.00-17.00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Экскурсия в музейную комнату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«Труд-дело чести»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09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14.00-19.00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Киномарафон «Время выбрало нас»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3816470"/>
                  </a:ext>
                </a:extLst>
              </a:tr>
              <a:tr h="4724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09.00-19.00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Товарищеские матчи по волейболу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«Время спорта»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1903240"/>
                  </a:ext>
                </a:extLst>
              </a:tr>
              <a:tr h="4724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09.00-19.00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625599" rtl="0" eaLnBrk="1" fontAlgn="auto" latinLnBrk="0" hangingPunct="1">
                        <a:lnSpc>
                          <a:spcPts val="19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Бесплатные пробные занятия</a:t>
                      </a: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 тренажерном зале и бассейне «В здоровом теле – здоровый дух»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191004"/>
                  </a:ext>
                </a:extLst>
              </a:tr>
              <a:tr h="5328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Трансляция видеороликов о достопримечательностях и достижениях Минского района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415359"/>
                  </a:ext>
                </a:extLst>
              </a:tr>
              <a:tr h="28411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Матухня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Зямля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538521"/>
                  </a:ext>
                </a:extLst>
              </a:tr>
              <a:tr h="48428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13.00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Квітней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мая Беларусь!»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5871963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E69E95-D917-1FCE-B2CA-999E92707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87" y="911867"/>
            <a:ext cx="1030313" cy="1030313"/>
          </a:xfrm>
          <a:prstGeom prst="rect">
            <a:avLst/>
          </a:prstGeom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id="{190BACF5-0CB1-CAED-B180-4CE207D85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933" y="350793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23815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C66AE1-61E7-4395-83F3-8231181BCA3F}"/>
              </a:ext>
            </a:extLst>
          </p:cNvPr>
          <p:cNvSpPr txBox="1"/>
          <p:nvPr/>
        </p:nvSpPr>
        <p:spPr>
          <a:xfrm>
            <a:off x="-389188" y="1229573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Третий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Сеницкий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92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92D3DB-9EE7-47DE-B747-2084E24AA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9E3CFEE-2750-446C-B918-FECE39AF904C}"/>
              </a:ext>
            </a:extLst>
          </p:cNvPr>
          <p:cNvSpPr/>
          <p:nvPr/>
        </p:nvSpPr>
        <p:spPr>
          <a:xfrm>
            <a:off x="5465070" y="1165178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0" y="2191929"/>
          <a:ext cx="6849120" cy="5865824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015753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4833367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37942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572188">
                <a:tc>
                  <a:txBody>
                    <a:bodyPr/>
                    <a:lstStyle/>
                    <a:p>
                      <a:pPr marL="0" marR="0" lvl="0" indent="0" algn="ctr" defTabSz="162559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e-BY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26670" algn="l" defTabSz="1625599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Музыкальное сопровождение </a:t>
                      </a:r>
                    </a:p>
                    <a:p>
                      <a:pPr marL="0" marR="0" lvl="0" indent="26670" algn="l" defTabSz="1625599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7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3678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3678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3678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600509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  <a:tr h="454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13.00-14.00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</a:t>
                      </a:r>
                    </a:p>
                    <a:p>
                      <a:pPr indent="2667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«Я люблю тебя, Беларусь!»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9510829"/>
                  </a:ext>
                </a:extLst>
              </a:tr>
              <a:tr h="45868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09.00-14.00</a:t>
                      </a: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16.30-18.00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День открытых дверей (мастер-класс по теннису, занятие по подготовительной гимнастике для детей с 2 до 7 лет)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528736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1DBF122-3928-1ECB-D927-392619EC2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98" y="1273012"/>
            <a:ext cx="1030313" cy="1030313"/>
          </a:xfrm>
          <a:prstGeom prst="rect">
            <a:avLst/>
          </a:prstGeom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B3DD4B0A-B3C4-9F78-3C62-E0A8DB9C4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906" y="1087285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83975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C66AE1-61E7-4395-83F3-8231181BCA3F}"/>
              </a:ext>
            </a:extLst>
          </p:cNvPr>
          <p:cNvSpPr txBox="1"/>
          <p:nvPr/>
        </p:nvSpPr>
        <p:spPr>
          <a:xfrm>
            <a:off x="-183688" y="1008190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Четвертый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Сеницкий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93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92D3DB-9EE7-47DE-B747-2084E24AA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9E3CFEE-2750-446C-B918-FECE39AF904C}"/>
              </a:ext>
            </a:extLst>
          </p:cNvPr>
          <p:cNvSpPr/>
          <p:nvPr/>
        </p:nvSpPr>
        <p:spPr>
          <a:xfrm>
            <a:off x="5349603" y="664492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8880" y="1975722"/>
          <a:ext cx="6849120" cy="7331564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315442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5533678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379424">
                <a:tc>
                  <a:txBody>
                    <a:bodyPr/>
                    <a:lstStyle/>
                    <a:p>
                      <a:pPr algn="ctr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379424">
                <a:tc>
                  <a:txBody>
                    <a:bodyPr/>
                    <a:lstStyle/>
                    <a:p>
                      <a:pPr algn="ctr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424">
                <a:tc>
                  <a:txBody>
                    <a:bodyPr/>
                    <a:lstStyle/>
                    <a:p>
                      <a:pPr algn="ctr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424">
                <a:tc>
                  <a:txBody>
                    <a:bodyPr/>
                    <a:lstStyle/>
                    <a:p>
                      <a:pPr algn="ctr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9424">
                <a:tc>
                  <a:txBody>
                    <a:bodyPr/>
                    <a:lstStyle/>
                    <a:p>
                      <a:pPr algn="ctr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9424">
                <a:tc>
                  <a:txBody>
                    <a:bodyPr/>
                    <a:lstStyle/>
                    <a:p>
                      <a:pPr algn="ctr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9424">
                <a:tc>
                  <a:txBody>
                    <a:bodyPr/>
                    <a:lstStyle/>
                    <a:p>
                      <a:pPr algn="ctr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9424">
                <a:tc>
                  <a:txBody>
                    <a:bodyPr/>
                    <a:lstStyle/>
                    <a:p>
                      <a:pPr algn="ctr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работ декоративно-прикладного искусства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9424">
                <a:tc>
                  <a:txBody>
                    <a:bodyPr/>
                    <a:lstStyle/>
                    <a:p>
                      <a:pPr algn="ctr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Любительский турнир по шашкам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9424">
                <a:tc>
                  <a:txBody>
                    <a:bodyPr/>
                    <a:lstStyle/>
                    <a:p>
                      <a:pPr algn="ctr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Трансляция видеороликов о туристских походах учащихся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356">
                <a:tc>
                  <a:txBody>
                    <a:bodyPr/>
                    <a:lstStyle/>
                    <a:p>
                      <a:pPr algn="ctr">
                        <a:lnSpc>
                          <a:spcPts val="192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09.00-11.00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Трансляция видеороликов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Прыгажосць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Радз</a:t>
                      </a:r>
                      <a:r>
                        <a:rPr lang="en-A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мы»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367847">
                <a:tc>
                  <a:txBody>
                    <a:bodyPr/>
                    <a:lstStyle/>
                    <a:p>
                      <a:pPr algn="ctr">
                        <a:lnSpc>
                          <a:spcPts val="192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Книжная выставка «Авторы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Пристоличья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367847">
                <a:tc>
                  <a:txBody>
                    <a:bodyPr/>
                    <a:lstStyle/>
                    <a:p>
                      <a:pPr algn="ctr">
                        <a:lnSpc>
                          <a:spcPts val="192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09.00-20.00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студии бумажной флористики «Цветочная фантазия»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367847">
                <a:tc>
                  <a:txBody>
                    <a:bodyPr/>
                    <a:lstStyle/>
                    <a:p>
                      <a:pPr algn="just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15.00-15.30</a:t>
                      </a:r>
                    </a:p>
                    <a:p>
                      <a:pPr algn="just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16.00-16.30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 «Любимая Беларусь»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418827">
                <a:tc>
                  <a:txBody>
                    <a:bodyPr/>
                    <a:lstStyle/>
                    <a:p>
                      <a:pPr algn="just">
                        <a:lnSpc>
                          <a:spcPts val="192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13.30-15.00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Виртуальная экскурсия  «Дорогами Беларуси»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  <a:tr h="335066">
                <a:tc>
                  <a:txBody>
                    <a:bodyPr/>
                    <a:lstStyle/>
                    <a:p>
                      <a:pPr algn="ctr">
                        <a:lnSpc>
                          <a:spcPts val="192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15.00-17.00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Хобби-центр «Игротека»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510829"/>
                  </a:ext>
                </a:extLst>
              </a:tr>
              <a:tr h="458680">
                <a:tc>
                  <a:txBody>
                    <a:bodyPr/>
                    <a:lstStyle/>
                    <a:p>
                      <a:pPr algn="ctr">
                        <a:lnSpc>
                          <a:spcPts val="192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17.00-20.00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рисунков образцовой изостудии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«Цветик-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семицветик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 в рамках «Марафона единства»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28736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1DBF122-3928-1ECB-D927-392619EC2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712" y="907553"/>
            <a:ext cx="1030313" cy="1030313"/>
          </a:xfrm>
          <a:prstGeom prst="rect">
            <a:avLst/>
          </a:prstGeom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B3DD4B0A-B3C4-9F78-3C62-E0A8DB9C4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677" y="564824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905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DD92A5-01E5-4D62-81BF-77590A026906}"/>
              </a:ext>
            </a:extLst>
          </p:cNvPr>
          <p:cNvSpPr txBox="1"/>
          <p:nvPr/>
        </p:nvSpPr>
        <p:spPr>
          <a:xfrm>
            <a:off x="-400881" y="1300780"/>
            <a:ext cx="8200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Лесной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10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6077372-5E62-4D89-BA8F-F6AA7CF62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065" y="0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95C300C-6298-4CD0-A41D-7B5A3B45CB1B}"/>
              </a:ext>
            </a:extLst>
          </p:cNvPr>
          <p:cNvCxnSpPr>
            <a:cxnSpLocks/>
          </p:cNvCxnSpPr>
          <p:nvPr/>
        </p:nvCxnSpPr>
        <p:spPr>
          <a:xfrm>
            <a:off x="39575" y="2316092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4F5F701-4E4F-4ADC-8385-FFA97F04FB18}"/>
              </a:ext>
            </a:extLst>
          </p:cNvPr>
          <p:cNvSpPr/>
          <p:nvPr/>
        </p:nvSpPr>
        <p:spPr>
          <a:xfrm>
            <a:off x="5519461" y="1242015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23" name="Таблица 22">
            <a:extLst>
              <a:ext uri="{FF2B5EF4-FFF2-40B4-BE49-F238E27FC236}">
                <a16:creationId xmlns:a16="http://schemas.microsoft.com/office/drawing/2014/main" id="{96AE5131-5DDB-4DF9-964A-D4DB8ECF0D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680135"/>
              </p:ext>
            </p:extLst>
          </p:nvPr>
        </p:nvGraphicFramePr>
        <p:xfrm>
          <a:off x="-47065" y="2309188"/>
          <a:ext cx="6933640" cy="4853612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642415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5291225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434012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«Поем гимн вместе»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589922"/>
                  </a:ext>
                </a:extLst>
              </a:tr>
              <a:tr h="298558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«Беларусь в моем сердце»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3578965"/>
                  </a:ext>
                </a:extLst>
              </a:tr>
              <a:tr h="367337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4273343"/>
                  </a:ext>
                </a:extLst>
              </a:tr>
              <a:tr h="467122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961268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503442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</a:t>
                      </a:r>
                      <a:b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171730"/>
                  </a:ext>
                </a:extLst>
              </a:tr>
              <a:tr h="430338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11.00-12.00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«Кв</a:t>
                      </a: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ітней, мая Беларусь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6542722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F8F1C16-E7C9-776F-E425-452B5C49EF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873" y="993615"/>
            <a:ext cx="1000132" cy="1000132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59B01EFC-2EA9-5375-7037-11BB1C74C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852" y="1124349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75851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C7C90D-B2C6-4AAE-9EDE-8C343B7C3BDE}"/>
              </a:ext>
            </a:extLst>
          </p:cNvPr>
          <p:cNvSpPr txBox="1"/>
          <p:nvPr/>
        </p:nvSpPr>
        <p:spPr>
          <a:xfrm>
            <a:off x="-997851" y="1117996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Первый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Атолинский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участок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94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C6A3744-F85E-4C9E-8773-56C0B1693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22669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703536A-C756-4D1D-B17A-DF4C02176EFE}"/>
              </a:ext>
            </a:extLst>
          </p:cNvPr>
          <p:cNvCxnSpPr>
            <a:cxnSpLocks/>
          </p:cNvCxnSpPr>
          <p:nvPr/>
        </p:nvCxnSpPr>
        <p:spPr>
          <a:xfrm>
            <a:off x="0" y="2072103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19105F3-13BC-4215-B485-14FB8223049A}"/>
              </a:ext>
            </a:extLst>
          </p:cNvPr>
          <p:cNvSpPr/>
          <p:nvPr/>
        </p:nvSpPr>
        <p:spPr>
          <a:xfrm>
            <a:off x="5526786" y="1121135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923841"/>
              </p:ext>
            </p:extLst>
          </p:nvPr>
        </p:nvGraphicFramePr>
        <p:xfrm>
          <a:off x="0" y="2083260"/>
          <a:ext cx="6935480" cy="6335829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041169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4894311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34062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</a:p>
                    <a:p>
                      <a:pPr indent="26670"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8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75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095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605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Трансляция видеороликов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«Беларусь-страна возможностей»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331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10.00-12.00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по изготовлению сувенирной продукции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42331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Выставка рисунков «Мой родны кут»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рамках «Марафона единства»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32475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Радиоконцерт «Беларусь в моем сердце»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29231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14.00-16.00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Беспроигрышная лотерея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44791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11.00-15.00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Концертно-развлекательная программа «Моя Беларусь»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  <a:tr h="6047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12.00-14.00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Спортивно-развлекательная программа </a:t>
                      </a:r>
                    </a:p>
                    <a:p>
                      <a:pPr indent="26670"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«Зимние забавы»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3456998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2BE7C4B-56FA-BA61-7FFD-B2A52E474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0590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9893D40E-B0C8-4103-9409-A57895B0B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610" y="966948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67669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540BDC-0CDA-47A3-A58B-FA327CABCA8B}"/>
              </a:ext>
            </a:extLst>
          </p:cNvPr>
          <p:cNvSpPr txBox="1"/>
          <p:nvPr/>
        </p:nvSpPr>
        <p:spPr>
          <a:xfrm>
            <a:off x="-529784" y="1079016"/>
            <a:ext cx="79175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Первый </a:t>
            </a:r>
            <a:r>
              <a:rPr kumimoji="0" lang="ru-RU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Прилукский</a:t>
            </a: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участок для голосования </a:t>
            </a: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96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Второй </a:t>
            </a:r>
            <a:r>
              <a:rPr kumimoji="0" lang="ru-RU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Прилукский</a:t>
            </a: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участок для голосования </a:t>
            </a: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97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1C9855-DDF3-4E5C-BC1A-327F2CAA6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2896DD2B-4CCA-45D6-8D03-54D7F3F5DE07}"/>
              </a:ext>
            </a:extLst>
          </p:cNvPr>
          <p:cNvCxnSpPr>
            <a:cxnSpLocks/>
          </p:cNvCxnSpPr>
          <p:nvPr/>
        </p:nvCxnSpPr>
        <p:spPr>
          <a:xfrm>
            <a:off x="0" y="2849679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A38F0DC-9A70-45C7-BE0F-F16A9C07F9F1}"/>
              </a:ext>
            </a:extLst>
          </p:cNvPr>
          <p:cNvSpPr/>
          <p:nvPr/>
        </p:nvSpPr>
        <p:spPr>
          <a:xfrm>
            <a:off x="5379814" y="447542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0" y="2908539"/>
          <a:ext cx="6919716" cy="5796846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036530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4883186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35717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5689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</a:p>
                    <a:p>
                      <a:pPr indent="2667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3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9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9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3238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438521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5795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16.00-17.00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</a:t>
                      </a:r>
                    </a:p>
                    <a:p>
                      <a:pPr indent="2667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«Ты в моем сердце, Беларусь!»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4670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67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Фотозона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Зямля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мая…»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  <a:tr h="4795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работ декоративно-прикладного искусства «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Беларусь сінявокая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0852669"/>
                  </a:ext>
                </a:extLst>
              </a:tr>
              <a:tr h="479559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12.00-14.00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Спортивно-массовое мероприятие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414272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E10CD9E-D798-050A-AA3D-4414B2B0D5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98" y="1195334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54FF3D1B-33BE-516E-13F3-7E858C6CC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496" y="228766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7855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C57A5D-10B1-4EC1-ACFD-18B50EFE2D8A}"/>
              </a:ext>
            </a:extLst>
          </p:cNvPr>
          <p:cNvSpPr txBox="1"/>
          <p:nvPr/>
        </p:nvSpPr>
        <p:spPr>
          <a:xfrm>
            <a:off x="-257653" y="1074414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Хатежинский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98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B7A05AE-66F2-40A7-A3BB-2FD47831E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0C56638-6386-438F-BF3D-E0224106EA2B}"/>
              </a:ext>
            </a:extLst>
          </p:cNvPr>
          <p:cNvSpPr/>
          <p:nvPr/>
        </p:nvSpPr>
        <p:spPr>
          <a:xfrm>
            <a:off x="5356213" y="598098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0" y="2028521"/>
          <a:ext cx="6857999" cy="6391563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018366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4839633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430336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49460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2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2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0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 - 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8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269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0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Работа фотозоны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40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«Мой родны кут»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81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11.00-12.00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Викторина «Знаете ли вы бренды Беларуси?»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22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изобразительного искусства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«Беларусь нашими глазами»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894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11.00-12.00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 «День выборов»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28808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15.00-16.00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клубных формирований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43653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17.00-18.00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по изобразительному искусству «Красота родной земли»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436537">
                <a:tc>
                  <a:txBody>
                    <a:bodyPr/>
                    <a:lstStyle/>
                    <a:p>
                      <a:pPr algn="ctr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13.00-14.00</a:t>
                      </a:r>
                    </a:p>
                    <a:p>
                      <a:pPr algn="ctr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18.00-19.00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«Наш выбор»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7736F0-AF16-5F22-1B46-7D4E9A659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35" y="998208"/>
            <a:ext cx="1030313" cy="1030313"/>
          </a:xfrm>
          <a:prstGeom prst="rect">
            <a:avLst/>
          </a:prstGeom>
        </p:spPr>
      </p:pic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id="{6A6E53B2-E937-AAED-E537-3483F8C0B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896" y="413432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77521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A67F94-AB06-4D96-BEF2-916D5D99E1F9}"/>
              </a:ext>
            </a:extLst>
          </p:cNvPr>
          <p:cNvSpPr txBox="1"/>
          <p:nvPr/>
        </p:nvSpPr>
        <p:spPr>
          <a:xfrm>
            <a:off x="-330106" y="958477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Старосельский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99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BE6A68-1B9A-4DAD-9A46-E989A7788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1158" y="-57981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64634EA-4936-4F7A-B7F6-5FCEE5F28DE7}"/>
              </a:ext>
            </a:extLst>
          </p:cNvPr>
          <p:cNvSpPr/>
          <p:nvPr/>
        </p:nvSpPr>
        <p:spPr>
          <a:xfrm>
            <a:off x="5327184" y="505370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0" y="1912584"/>
          <a:ext cx="6753709" cy="6611941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741714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5011995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337130"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43392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</a:p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3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2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5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429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9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работ декоративно-прикладного</a:t>
                      </a:r>
                      <a:b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искусства «Город мастеров»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8972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детского рисунка «Я люблю Беларусь» </a:t>
                      </a:r>
                    </a:p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рамках «Марафона единства»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24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09.00-10.00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Видеосалон «Все о Минском районе»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45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10.00-11.00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Спортивная программа </a:t>
                      </a:r>
                    </a:p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«Мама, папа, я-спортивная семья»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57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11.00-17.00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93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12.00-13.00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 класс «Бумажные фантазии»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312988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14.00-15.00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Спортивный конкурс «СИЛАЧИ»</a:t>
                      </a: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29765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Работа фотозоны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326461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17.00-18.00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Мастер класс «Украшения своими руками»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18.00-19.00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Игровая программа для детей «Мы-будущее</a:t>
                      </a:r>
                      <a:b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страны»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833281E-4F8B-1B7A-206E-C9EE91350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126" y="949123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36FBE7D2-4822-7E34-AB57-C9C665AD6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838" y="266431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38423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6317D402-7E88-463F-81A6-0F9252E161D7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247584-A308-4EA6-A2C0-7C6196F89F15}"/>
              </a:ext>
            </a:extLst>
          </p:cNvPr>
          <p:cNvSpPr txBox="1"/>
          <p:nvPr/>
        </p:nvSpPr>
        <p:spPr>
          <a:xfrm>
            <a:off x="-997851" y="1000142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Шершунский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100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ADB7DD9-69C3-4110-828D-8235BEBFC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7F1471F-F72A-45BE-9AEE-B03BFD942834}"/>
              </a:ext>
            </a:extLst>
          </p:cNvPr>
          <p:cNvCxnSpPr>
            <a:cxnSpLocks/>
          </p:cNvCxnSpPr>
          <p:nvPr/>
        </p:nvCxnSpPr>
        <p:spPr>
          <a:xfrm>
            <a:off x="-47065" y="1959128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F552410-04DE-43AE-ACE2-F3C46CD29F52}"/>
              </a:ext>
            </a:extLst>
          </p:cNvPr>
          <p:cNvSpPr/>
          <p:nvPr/>
        </p:nvSpPr>
        <p:spPr>
          <a:xfrm>
            <a:off x="5403354" y="1067622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0" y="1964008"/>
          <a:ext cx="6858000" cy="6317287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399538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5458462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372792"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34421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6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4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985843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6861701"/>
                  </a:ext>
                </a:extLst>
              </a:tr>
              <a:tr h="559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7438398"/>
                  </a:ext>
                </a:extLst>
              </a:tr>
              <a:tr h="369811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5436710"/>
                  </a:ext>
                </a:extLst>
              </a:tr>
              <a:tr h="55910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декоративно-прикладного творчества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«Я. Моя семья. Моя Беларусь»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1745765"/>
                  </a:ext>
                </a:extLst>
              </a:tr>
              <a:tr h="35366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рисунков «Собери Беларусь в своем сердце»                 в рамках «Марафона единства»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3566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11.00-12.00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14.00-15.00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«Мы–вместе!»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3566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12.00-13.00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15.00-16.00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Спортландия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«Беларусь-за здоровый образ жизни»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53951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10.00-19.00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Работа творческих площадок: мастер-класс «Волшебное тесто»; мастер-класс «Кукла-завертка»; мастер-класс «Волшебная кисточка»; мастер-класс «Бумажные фантазии»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47124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Час настольных игр (шахматы, шашки, настольный теннис)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ACD99E0-4614-1598-3CE6-DDF30DC38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98" y="962038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862CB5FF-A140-9371-D58D-37310C817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036" y="842955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11246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99BFCC7A-BD70-47DE-98BC-C2AC0D8BC7E9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646E74F7-A274-43DB-AFB8-EAE60CA04EDC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932B8A-5B8D-4D6D-9B60-E32803E266B4}"/>
              </a:ext>
            </a:extLst>
          </p:cNvPr>
          <p:cNvSpPr txBox="1"/>
          <p:nvPr/>
        </p:nvSpPr>
        <p:spPr>
          <a:xfrm>
            <a:off x="-1128428" y="1182087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Первый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Щомыслицкий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101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2C3AFA3-AB4E-42B7-8E80-9E5E4DF84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A4A2618-3F66-425B-BFAF-C27F5634B406}"/>
              </a:ext>
            </a:extLst>
          </p:cNvPr>
          <p:cNvSpPr/>
          <p:nvPr/>
        </p:nvSpPr>
        <p:spPr>
          <a:xfrm>
            <a:off x="5461498" y="1244097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5780" y="2136194"/>
          <a:ext cx="6789139" cy="586026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737955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5051184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316720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46404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9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3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9349253"/>
                  </a:ext>
                </a:extLst>
              </a:tr>
              <a:tr h="3487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811797"/>
                  </a:ext>
                </a:extLst>
              </a:tr>
              <a:tr h="4640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4906519"/>
                  </a:ext>
                </a:extLst>
              </a:tr>
              <a:tr h="348383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1361237"/>
                  </a:ext>
                </a:extLst>
              </a:tr>
              <a:tr h="46404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детского рисунка «Я люблю Беларусь»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рамках «Марафона единства»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4767923"/>
                  </a:ext>
                </a:extLst>
              </a:tr>
              <a:tr h="34977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12.00-14.00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Трансляция видеороликов «Беларусь моя любимая»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2263113"/>
                  </a:ext>
                </a:extLst>
              </a:tr>
              <a:tr h="52889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Час настольных игр (шашки, шахматы, настольный теннис)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26412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13.00-14.00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Мастер-классы по изготовлению сувениров и открыток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39458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работ декоративно-прикладного творчества «Белорусские красоты»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26412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10.00-17.00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«Мы –вместе!»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11.00-19.00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Спортландия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«Беларусь-за здоровый образ жизни!»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E179743-7507-E63F-973F-09BAD1102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7553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0936FCEC-5142-B373-DE69-A0476BC68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180" y="1096850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05169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8E0D0534-F301-42E7-9CE1-F9FA1E26325E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DEFE1153-B214-4F65-895A-A485E2424694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A0575FF1-B18D-43AB-A127-FBD73D2B194B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2518B-C34F-437D-8EB4-1969201FF096}"/>
              </a:ext>
            </a:extLst>
          </p:cNvPr>
          <p:cNvSpPr txBox="1"/>
          <p:nvPr/>
        </p:nvSpPr>
        <p:spPr>
          <a:xfrm>
            <a:off x="-373767" y="1454779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Второй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Щомыслицкий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102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CC7F6F9-6078-4AC2-807C-275E22EB6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2665ED8-7BCF-4202-B04D-5350E120576C}"/>
              </a:ext>
            </a:extLst>
          </p:cNvPr>
          <p:cNvSpPr/>
          <p:nvPr/>
        </p:nvSpPr>
        <p:spPr>
          <a:xfrm>
            <a:off x="5434212" y="1229573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0" y="2463849"/>
          <a:ext cx="6858000" cy="5473905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799771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5058229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61798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61798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</a:p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4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3517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3980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6294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593272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  <a:tr h="11015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11.00-12.00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14.00-15.00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18.00-19.00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«Беларусь моя любимая»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560136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E4E2D64-35B0-3C39-31A0-8AAF1BD49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98" y="1479797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6DF02799-4511-21E6-41F9-D8649A2FC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583" y="969547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51010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359A403E-A94F-41C1-A422-E032C1D5DFCB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3581C44E-181B-4130-B624-ABA440EE5467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A8125701-5371-49BE-B0AE-6A0995A10B98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47797567-4B9C-4AB0-9AA4-F8741572EC3A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A6EB36-A883-4E23-BC15-FBB53CD50312}"/>
              </a:ext>
            </a:extLst>
          </p:cNvPr>
          <p:cNvSpPr txBox="1"/>
          <p:nvPr/>
        </p:nvSpPr>
        <p:spPr>
          <a:xfrm>
            <a:off x="-997851" y="1052133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Богатыревский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103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FA36153-07CC-4B87-9460-0B8869F5A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5AF79D4-1291-4A22-9594-79E8A9F3A300}"/>
              </a:ext>
            </a:extLst>
          </p:cNvPr>
          <p:cNvSpPr/>
          <p:nvPr/>
        </p:nvSpPr>
        <p:spPr>
          <a:xfrm>
            <a:off x="5495928" y="1211167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0" y="2006240"/>
          <a:ext cx="6796284" cy="6207944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317141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5479143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43886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43886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8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8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667405"/>
                  </a:ext>
                </a:extLst>
              </a:tr>
              <a:tr h="4388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Поздравления избирателей-именинников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3428080"/>
                  </a:ext>
                </a:extLst>
              </a:tr>
              <a:tr h="4388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1828944"/>
                  </a:ext>
                </a:extLst>
              </a:tr>
              <a:tr h="438866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053884"/>
                  </a:ext>
                </a:extLst>
              </a:tr>
              <a:tr h="38687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 «Ад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прадзедаў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спакон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вякоў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4329233"/>
                  </a:ext>
                </a:extLst>
              </a:tr>
              <a:tr h="33108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Виртуальная экскурсия «Беларусь-наша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Радзіма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43886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детского рисунка «Я люблю Беларусь»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рамках «Марафона единства»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344714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12.00-16.25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 «Мы едины!»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5379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10.00-12.00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17.00-19.00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 по изготовлению открыток 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Квітней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мая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Радзіма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!»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44127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16.00-18.00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Соревнования по настольному теннису «Спортивная семья-здоровая семья»</a:t>
                      </a:r>
                    </a:p>
                    <a:p>
                      <a:pPr algn="l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6E96FF4-6477-1910-652E-25C43BE08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16" y="933027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992E5A01-81B6-1B31-2B68-8EA1EBBD6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610" y="946984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3314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8A86D417-94BA-429E-8378-9AE548BB4EC3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98E64737-26BC-4FC9-97FA-0082489384AE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976FBEC0-3569-4BED-83B8-D79B269F5E58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309AF228-65AD-4880-A1F0-7121807FF1E2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4614B0F5-9644-43E9-9AB4-F1E88181B14A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79E339-A9FB-4AF0-97F3-3956B7A9F674}"/>
              </a:ext>
            </a:extLst>
          </p:cNvPr>
          <p:cNvSpPr txBox="1"/>
          <p:nvPr/>
        </p:nvSpPr>
        <p:spPr>
          <a:xfrm>
            <a:off x="-841192" y="1071528"/>
            <a:ext cx="7917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Озерцовский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104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21595E4-1C8E-4EE2-95A5-686582075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6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6F3DE95-209D-450D-ABC2-526A63C92AC7}"/>
              </a:ext>
            </a:extLst>
          </p:cNvPr>
          <p:cNvSpPr/>
          <p:nvPr/>
        </p:nvSpPr>
        <p:spPr>
          <a:xfrm>
            <a:off x="5434212" y="1121946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0" y="2011625"/>
          <a:ext cx="6897315" cy="6419989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479399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5417916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36016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50932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</a:p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93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39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130592"/>
                  </a:ext>
                </a:extLst>
              </a:tr>
              <a:tr h="509321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4056860"/>
                  </a:ext>
                </a:extLst>
              </a:tr>
              <a:tr h="3250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«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Беларуская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хатка»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403144"/>
                  </a:ext>
                </a:extLst>
              </a:tr>
              <a:tr h="3792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10.00-16.00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Спортивные игры «Зимние забавы»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7627305"/>
                  </a:ext>
                </a:extLst>
              </a:tr>
              <a:tr h="3133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10.00-18.00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«Белорусские символы»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5093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Выставка детских рисунков </a:t>
                      </a:r>
                    </a:p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«Мой любимый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агрогородок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3133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Работа фотозоны 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3625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11.30-12.00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Концертная программа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10186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12.00-15.00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Виртуальная экскурсия</a:t>
                      </a:r>
                      <a:endParaRPr lang="ru-RU" sz="2000" b="1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«Достопримечательности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агрогородка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Озерцо»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47371BC-510D-7D2C-69B2-E847229C6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98" y="1037989"/>
            <a:ext cx="1030313" cy="1030313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332E2132-A7C3-9F34-B39D-E2583E5BB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610" y="886685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16870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3DBA94D9-B3F3-43AC-8314-CE4A55AF1EF4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8DF7FA45-263C-4BDB-A316-C7F4F2F23B2D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F2032CA2-892E-46B3-9A89-C93F6C611E6E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CA1714CF-BA97-4535-ABD2-E05A713A89C9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A7D6B515-6EE7-4C2D-914B-DBD7019E1052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AC6AA83C-5A09-446F-BA9A-83C80A6D1ADD}"/>
              </a:ext>
            </a:extLst>
          </p:cNvPr>
          <p:cNvSpPr txBox="1">
            <a:spLocks/>
          </p:cNvSpPr>
          <p:nvPr/>
        </p:nvSpPr>
        <p:spPr>
          <a:xfrm>
            <a:off x="-6855908" y="1422710"/>
            <a:ext cx="7595163" cy="6815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6400" indent="-406400" algn="l" defTabSz="1625599" rtl="0" eaLnBrk="1" latinLnBrk="0" hangingPunct="1">
              <a:lnSpc>
                <a:spcPct val="90000"/>
              </a:lnSpc>
              <a:spcBef>
                <a:spcPts val="1778"/>
              </a:spcBef>
              <a:buFont typeface="Arial" panose="020B0604020202020204" pitchFamily="34" charset="0"/>
              <a:buChar char="•"/>
              <a:defRPr sz="4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31999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5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448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00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01" indent="-406400" algn="l" defTabSz="1625599" rtl="0" eaLnBrk="1" latinLnBrk="0" hangingPunct="1">
              <a:lnSpc>
                <a:spcPct val="90000"/>
              </a:lnSpc>
              <a:spcBef>
                <a:spcPts val="889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625599" rtl="0" eaLnBrk="1" fontAlgn="auto" latinLnBrk="0" hangingPunct="1">
              <a:lnSpc>
                <a:spcPct val="90000"/>
              </a:lnSpc>
              <a:spcBef>
                <a:spcPts val="177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8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D1246A-CDE3-42B1-806B-ABE20DC7ED24}"/>
              </a:ext>
            </a:extLst>
          </p:cNvPr>
          <p:cNvSpPr txBox="1"/>
          <p:nvPr/>
        </p:nvSpPr>
        <p:spPr>
          <a:xfrm>
            <a:off x="-576849" y="878276"/>
            <a:ext cx="79175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Юзуфовский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участок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для голосования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105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43BF9EF-4185-45D8-AC2F-E676B6872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30" y="-33375"/>
            <a:ext cx="6952130" cy="1093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FD72BE-5D40-4487-BCD7-97265ECE3B89}"/>
              </a:ext>
            </a:extLst>
          </p:cNvPr>
          <p:cNvSpPr/>
          <p:nvPr/>
        </p:nvSpPr>
        <p:spPr>
          <a:xfrm>
            <a:off x="5367637" y="755686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6496" y="1820589"/>
          <a:ext cx="6858000" cy="6999206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590085">
                  <a:extLst>
                    <a:ext uri="{9D8B030D-6E8A-4147-A177-3AD203B41FA5}">
                      <a16:colId xmlns:a16="http://schemas.microsoft.com/office/drawing/2014/main" val="3826588252"/>
                    </a:ext>
                  </a:extLst>
                </a:gridCol>
                <a:gridCol w="5267915">
                  <a:extLst>
                    <a:ext uri="{9D8B030D-6E8A-4147-A177-3AD203B41FA5}">
                      <a16:colId xmlns:a16="http://schemas.microsoft.com/office/drawing/2014/main" val="3807580777"/>
                    </a:ext>
                  </a:extLst>
                </a:gridCol>
              </a:tblGrid>
              <a:tr h="25495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07.45-08.00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«Поем гимн вместе»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0223499"/>
                  </a:ext>
                </a:extLst>
              </a:tr>
              <a:tr h="30663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 </a:t>
                      </a:r>
                    </a:p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«Беларусь в моем сердце»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9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4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и общественного питания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3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63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128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</a:t>
                      </a:r>
                    </a:p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«Наш исторический день»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2758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11.00-14.00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агроэкоусадьбы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катание на лошадях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1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09.00-1000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Віктарына</a:t>
                      </a:r>
                      <a:r>
                        <a:rPr lang="ru-RU" sz="16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Краса беларускага краю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02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11.00-12.00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Канцэрт</a:t>
                      </a:r>
                      <a:r>
                        <a:rPr lang="ru-RU" sz="16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Калі душа спявае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06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10.00-11.00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Літаратурная гасцінная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Слова, у якім жыве душа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27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14.00-15.00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Канцэрт</a:t>
                      </a:r>
                      <a:r>
                        <a:rPr lang="ru-RU" sz="16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Калі душа спявае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329042"/>
                  </a:ext>
                </a:extLst>
              </a:tr>
              <a:tr h="2225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11.00-12.00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Канцэрт</a:t>
                      </a:r>
                      <a:r>
                        <a:rPr lang="ru-RU" sz="16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 крылах песні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603508"/>
                  </a:ext>
                </a:extLst>
              </a:tr>
              <a:tr h="2948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12.00-13.00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Час пазнавальнай інфармацыі</a:t>
                      </a:r>
                      <a:r>
                        <a:rPr lang="ru-RU" sz="16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Гісторыя гэта мы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90672"/>
                  </a:ext>
                </a:extLst>
              </a:tr>
              <a:tr h="4450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Музыкальное сопровождение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Табе, Беларусь, нашы песні і мары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7442080"/>
                  </a:ext>
                </a:extLst>
              </a:tr>
              <a:tr h="3096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14.00-15.00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ABD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Видео-презентация</a:t>
                      </a:r>
                      <a:r>
                        <a:rPr lang="ru-RU" sz="16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Зямлі куточак  дарагі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268906"/>
                  </a:ext>
                </a:extLst>
              </a:tr>
              <a:tr h="2757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15.00-16.00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Бліц-апытанне</a:t>
                      </a:r>
                      <a:r>
                        <a:rPr lang="ru-RU" sz="16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Па старонках  гісторыі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63301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16.00-17.00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Жарт-хвілінка</a:t>
                      </a:r>
                      <a:r>
                        <a:rPr lang="ru-RU" sz="16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Стань  акцёрам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5671349"/>
                  </a:ext>
                </a:extLst>
              </a:tr>
              <a:tr h="2612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17.00-18.00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Танцавальны батл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Танцавальная гісторыя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6204543"/>
                  </a:ext>
                </a:extLst>
              </a:tr>
              <a:tr h="2757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18.00-19.00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Канцэрт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Калі душа спявае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0060661"/>
                  </a:ext>
                </a:extLst>
              </a:tr>
              <a:tr h="4450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19.00-20.00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Музычная гасцінная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be-BY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Беларусь-імя святое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7219217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6D6536-75BD-526F-F133-A8E1FE46D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6" y="726967"/>
            <a:ext cx="1030313" cy="1030313"/>
          </a:xfrm>
          <a:prstGeom prst="rect">
            <a:avLst/>
          </a:prstGeom>
        </p:spPr>
      </p:pic>
      <p:pic>
        <p:nvPicPr>
          <p:cNvPr id="19" name="Picture 2" descr="Picture background">
            <a:extLst>
              <a:ext uri="{FF2B5EF4-FFF2-40B4-BE49-F238E27FC236}">
                <a16:creationId xmlns:a16="http://schemas.microsoft.com/office/drawing/2014/main" id="{D1C0688C-4248-0399-19BE-2E053D05B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610" y="463299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98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1D04-47AF-4F01-96B9-087500C7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855908" y="1422710"/>
            <a:ext cx="7595163" cy="6815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5689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3E27E9-1CA7-460F-9051-C3E31FC35670}"/>
              </a:ext>
            </a:extLst>
          </p:cNvPr>
          <p:cNvSpPr txBox="1"/>
          <p:nvPr/>
        </p:nvSpPr>
        <p:spPr>
          <a:xfrm>
            <a:off x="-501594" y="1030988"/>
            <a:ext cx="8200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Лесной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для голосования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11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08E7ED0-C3AE-417B-83AA-7B2246295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5" y="-34385"/>
            <a:ext cx="6952130" cy="126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CAC2AA5-1EF7-4547-97E2-98A062AA22F6}"/>
              </a:ext>
            </a:extLst>
          </p:cNvPr>
          <p:cNvCxnSpPr>
            <a:cxnSpLocks/>
          </p:cNvCxnSpPr>
          <p:nvPr/>
        </p:nvCxnSpPr>
        <p:spPr>
          <a:xfrm>
            <a:off x="0" y="2050335"/>
            <a:ext cx="6858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784024B-9209-4647-9E9A-257D8827C6C9}"/>
              </a:ext>
            </a:extLst>
          </p:cNvPr>
          <p:cNvSpPr/>
          <p:nvPr/>
        </p:nvSpPr>
        <p:spPr>
          <a:xfrm>
            <a:off x="5557644" y="1078935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8.00 - 20.00</a:t>
            </a:r>
          </a:p>
        </p:txBody>
      </p:sp>
      <p:graphicFrame>
        <p:nvGraphicFramePr>
          <p:cNvPr id="38" name="Таблица 37">
            <a:extLst>
              <a:ext uri="{FF2B5EF4-FFF2-40B4-BE49-F238E27FC236}">
                <a16:creationId xmlns:a16="http://schemas.microsoft.com/office/drawing/2014/main" id="{B9E6682F-E370-487D-B213-3E36EA0ED1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581236"/>
              </p:ext>
            </p:extLst>
          </p:nvPr>
        </p:nvGraphicFramePr>
        <p:xfrm>
          <a:off x="0" y="2069550"/>
          <a:ext cx="3466541" cy="574548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123950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2342591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423442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07.45-08.00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Акция </a:t>
                      </a:r>
                      <a:b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«Поем гимн вместе»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589922"/>
                  </a:ext>
                </a:extLst>
              </a:tr>
              <a:tr h="635163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Музыкальное сопровождение «Беларусь </a:t>
                      </a:r>
                      <a:b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 моем сердце»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3578965"/>
                  </a:ext>
                </a:extLst>
              </a:tr>
              <a:tr h="423442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впервые голосующих избирателей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4273343"/>
                  </a:ext>
                </a:extLst>
              </a:tr>
              <a:tr h="423442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Организация торговли </a:t>
                      </a:r>
                      <a:b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и общественного питания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9612682"/>
                  </a:ext>
                </a:extLst>
              </a:tr>
              <a:tr h="423442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Поздравление избирателей-именинников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1270326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Сюрпризы для избирателей (первого, двадцатого, пятидесятого, сотого и т.д., а также для тех, кто придет всей семьей)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171730"/>
                  </a:ext>
                </a:extLst>
              </a:tr>
              <a:tr h="635163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08.00-20.00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Конкурс семейных фотографий «Наш исторический день»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  <a:tr h="435384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10.00-11.00</a:t>
                      </a:r>
                      <a:b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Литературная гостиная «Книжная галерея»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0193561"/>
                  </a:ext>
                </a:extLst>
              </a:tr>
              <a:tr h="423442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Трансляция видеороликов «Моя Беларусь»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0091257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AA04D5-B732-F9B6-3B43-0A9935A92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107" y="940658"/>
            <a:ext cx="1000132" cy="1000132"/>
          </a:xfrm>
          <a:prstGeom prst="rect">
            <a:avLst/>
          </a:prstGeom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44B9BF34-6722-FBCA-C85D-8F39ED6BB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326" y="991053"/>
            <a:ext cx="4173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7649F9AE-37B9-4F12-87AF-3F00A57B01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036544"/>
              </p:ext>
            </p:extLst>
          </p:nvPr>
        </p:nvGraphicFramePr>
        <p:xfrm>
          <a:off x="3486543" y="2069550"/>
          <a:ext cx="3371457" cy="6497633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045700">
                  <a:extLst>
                    <a:ext uri="{9D8B030D-6E8A-4147-A177-3AD203B41FA5}">
                      <a16:colId xmlns:a16="http://schemas.microsoft.com/office/drawing/2014/main" val="2706615901"/>
                    </a:ext>
                  </a:extLst>
                </a:gridCol>
                <a:gridCol w="2325757">
                  <a:extLst>
                    <a:ext uri="{9D8B030D-6E8A-4147-A177-3AD203B41FA5}">
                      <a16:colId xmlns:a16="http://schemas.microsoft.com/office/drawing/2014/main" val="3671173633"/>
                    </a:ext>
                  </a:extLst>
                </a:gridCol>
              </a:tblGrid>
              <a:tr h="10844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08.00-20.00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Выставка-конкурс рисунков детского творчества «Мая родная Беларусь» в рамках «Марафона единства»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589922"/>
                  </a:ext>
                </a:extLst>
              </a:tr>
              <a:tr h="4789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12.00-13.00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Концертная программа «Мы - вместе!»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3578965"/>
                  </a:ext>
                </a:extLst>
              </a:tr>
              <a:tr h="856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09.00-19.00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Мастер-классы «</a:t>
                      </a:r>
                      <a:r>
                        <a:rPr lang="ru-RU" sz="145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Бисероплетение</a:t>
                      </a: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», «Василек - символ Беларуси»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4273343"/>
                  </a:ext>
                </a:extLst>
              </a:tr>
              <a:tr h="19289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09.00-20.00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Спортивные мероприятия: показательные выступления по каратэ, спортивному ориентированию; мастер-класс по волейболу «Мама, папа, я - спортивная семья»; стрит-баскетбол; волейбол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9612682"/>
                  </a:ext>
                </a:extLst>
              </a:tr>
              <a:tr h="4284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16.00-17.00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Концертная программа «Мы – вместе»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544015"/>
                  </a:ext>
                </a:extLst>
              </a:tr>
              <a:tr h="466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14.00-15.00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Чтение стихотворений «Моя Беларусь»</a:t>
                      </a:r>
                      <a:endParaRPr lang="ru-RU" sz="14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171730"/>
                  </a:ext>
                </a:extLst>
              </a:tr>
              <a:tr h="690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18.00-19.00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«Историческое наследие Беларуси»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49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11687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2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2" id="{B68233B3-8643-4F17-928E-A7D257BF7A1D}" vid="{E304E4D1-CB76-4932-881D-4EB603B186F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7850</TotalTime>
  <Words>11888</Words>
  <Application>Microsoft Office PowerPoint</Application>
  <PresentationFormat>Лист A4 (210x297 мм)</PresentationFormat>
  <Paragraphs>2840</Paragraphs>
  <Slides>89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89</vt:i4>
      </vt:variant>
    </vt:vector>
  </HeadingPairs>
  <TitlesOfParts>
    <vt:vector size="94" baseType="lpstr">
      <vt:lpstr>Arial</vt:lpstr>
      <vt:lpstr>Calibri</vt:lpstr>
      <vt:lpstr>Calibri Light</vt:lpstr>
      <vt:lpstr>Times New Roman</vt:lpstr>
      <vt:lpstr>Тема2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 Толкач</dc:creator>
  <cp:lastModifiedBy>lovelykaty Екатерина</cp:lastModifiedBy>
  <cp:revision>414</cp:revision>
  <cp:lastPrinted>2025-01-13T21:42:17Z</cp:lastPrinted>
  <dcterms:created xsi:type="dcterms:W3CDTF">2022-02-16T10:57:52Z</dcterms:created>
  <dcterms:modified xsi:type="dcterms:W3CDTF">2025-01-21T13:35:57Z</dcterms:modified>
</cp:coreProperties>
</file>